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1"/>
  </p:notesMasterIdLst>
  <p:sldIdLst>
    <p:sldId id="282" r:id="rId6"/>
    <p:sldId id="284" r:id="rId7"/>
    <p:sldId id="260" r:id="rId8"/>
    <p:sldId id="285" r:id="rId9"/>
    <p:sldId id="261" r:id="rId10"/>
    <p:sldId id="262" r:id="rId11"/>
    <p:sldId id="280" r:id="rId12"/>
    <p:sldId id="259" r:id="rId13"/>
    <p:sldId id="281" r:id="rId14"/>
    <p:sldId id="265" r:id="rId15"/>
    <p:sldId id="266" r:id="rId16"/>
    <p:sldId id="267" r:id="rId17"/>
    <p:sldId id="271" r:id="rId18"/>
    <p:sldId id="273"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B69173-FD92-1EEA-E701-5DCA6C415568}" name="Kate Hawley" initials="KH" userId="S::KHawley@wef.org::7aabc9c5-441f-48f1-897b-5073d56f38ea" providerId="AD"/>
  <p188:author id="{AB684FDA-3E1B-D5BC-CED4-FD01491C047A}" name="James Harrison" initials="JH" userId="S::jharrison@wef.org::86d1082a-581b-4674-8eb6-6075ebd4d10e" providerId="AD"/>
  <p188:author id="{194A0CF0-273E-556B-5360-EAAF658D4886}" name="Rachelle Stefanik" initials="" userId="S::rstefanik@wef.org::2bcb6aed-5235-48fa-bcd6-662279403a6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A798"/>
    <a:srgbClr val="003349"/>
    <a:srgbClr val="FFFFFF"/>
    <a:srgbClr val="5B7F95"/>
    <a:srgbClr val="1E2229"/>
    <a:srgbClr val="5B7E94"/>
    <a:srgbClr val="84CE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B85BA2-6B9F-E1D4-C8E8-F7CA30EE978F}" v="100" dt="2025-11-25T17:08:45.128"/>
    <p1510:client id="{486AEE67-0E8A-473D-AAAC-E5362729F1D5}" v="259" dt="2025-11-25T17:18:29.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8" d="100"/>
          <a:sy n="98" d="100"/>
        </p:scale>
        <p:origin x="1038" y="234"/>
      </p:cViewPr>
      <p:guideLst/>
    </p:cSldViewPr>
  </p:slideViewPr>
  <p:notesTextViewPr>
    <p:cViewPr>
      <p:scale>
        <a:sx n="400" d="100"/>
        <a:sy n="4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966B39-1F3D-443F-9CCE-3599A0344718}" type="datetimeFigureOut">
              <a:rPr lang="en-US" smtClean="0"/>
              <a:t>11/24/2025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42871-6D38-45B9-AAB1-F951F56D736A}" type="slidenum">
              <a:rPr lang="en-US" smtClean="0"/>
              <a:t>‹#›</a:t>
            </a:fld>
            <a:endParaRPr lang="en-US"/>
          </a:p>
        </p:txBody>
      </p:sp>
    </p:spTree>
    <p:extLst>
      <p:ext uri="{BB962C8B-B14F-4D97-AF65-F5344CB8AC3E}">
        <p14:creationId xmlns:p14="http://schemas.microsoft.com/office/powerpoint/2010/main" val="4112408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874DC-FCBE-C44C-8FC1-0E713CADEE28}" type="slidenum">
              <a:rPr lang="en-US" smtClean="0"/>
              <a:t>1</a:t>
            </a:fld>
            <a:endParaRPr lang="en-US"/>
          </a:p>
        </p:txBody>
      </p:sp>
    </p:spTree>
    <p:extLst>
      <p:ext uri="{BB962C8B-B14F-4D97-AF65-F5344CB8AC3E}">
        <p14:creationId xmlns:p14="http://schemas.microsoft.com/office/powerpoint/2010/main" val="13631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42871-6D38-45B9-AAB1-F951F56D736A}" type="slidenum">
              <a:rPr lang="en-US" smtClean="0"/>
              <a:t>6</a:t>
            </a:fld>
            <a:endParaRPr lang="en-US"/>
          </a:p>
        </p:txBody>
      </p:sp>
    </p:spTree>
    <p:extLst>
      <p:ext uri="{BB962C8B-B14F-4D97-AF65-F5344CB8AC3E}">
        <p14:creationId xmlns:p14="http://schemas.microsoft.com/office/powerpoint/2010/main" val="1351224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42871-6D38-45B9-AAB1-F951F56D736A}" type="slidenum">
              <a:rPr lang="en-US" smtClean="0"/>
              <a:t>8</a:t>
            </a:fld>
            <a:endParaRPr lang="en-US"/>
          </a:p>
        </p:txBody>
      </p:sp>
    </p:spTree>
    <p:extLst>
      <p:ext uri="{BB962C8B-B14F-4D97-AF65-F5344CB8AC3E}">
        <p14:creationId xmlns:p14="http://schemas.microsoft.com/office/powerpoint/2010/main" val="1697254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42871-6D38-45B9-AAB1-F951F56D736A}" type="slidenum">
              <a:rPr lang="en-US" smtClean="0"/>
              <a:t>9</a:t>
            </a:fld>
            <a:endParaRPr lang="en-US"/>
          </a:p>
        </p:txBody>
      </p:sp>
    </p:spTree>
    <p:extLst>
      <p:ext uri="{BB962C8B-B14F-4D97-AF65-F5344CB8AC3E}">
        <p14:creationId xmlns:p14="http://schemas.microsoft.com/office/powerpoint/2010/main" val="1336571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DAA1F-C116-BEE8-22A3-11E505530B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404829-4DB3-5870-FB47-6C40E079A6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5EEE71-6628-5A4C-B667-296E35ABEF48}"/>
              </a:ext>
            </a:extLst>
          </p:cNvPr>
          <p:cNvSpPr>
            <a:spLocks noGrp="1"/>
          </p:cNvSpPr>
          <p:nvPr>
            <p:ph type="dt" sz="half" idx="10"/>
          </p:nvPr>
        </p:nvSpPr>
        <p:spPr/>
        <p:txBody>
          <a:bodyPr/>
          <a:lstStyle/>
          <a:p>
            <a:fld id="{4812F2E3-EA5F-4D5B-B1BD-92DAECCB854F}" type="datetimeFigureOut">
              <a:rPr lang="en-US" smtClean="0"/>
              <a:t>11/24/2025</a:t>
            </a:fld>
            <a:endParaRPr lang="en-US"/>
          </a:p>
        </p:txBody>
      </p:sp>
      <p:sp>
        <p:nvSpPr>
          <p:cNvPr id="5" name="Footer Placeholder 4">
            <a:extLst>
              <a:ext uri="{FF2B5EF4-FFF2-40B4-BE49-F238E27FC236}">
                <a16:creationId xmlns:a16="http://schemas.microsoft.com/office/drawing/2014/main" id="{C9768213-1C31-F6C2-1193-D8A351E75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A2F788-D790-E204-1E03-287EA06DD54B}"/>
              </a:ext>
            </a:extLst>
          </p:cNvPr>
          <p:cNvSpPr>
            <a:spLocks noGrp="1"/>
          </p:cNvSpPr>
          <p:nvPr>
            <p:ph type="sldNum" sz="quarter" idx="12"/>
          </p:nvPr>
        </p:nvSpPr>
        <p:spPr/>
        <p:txBody>
          <a:bodyPr/>
          <a:lstStyle/>
          <a:p>
            <a:fld id="{414389C7-4163-44A3-B98F-250A5379B2E9}" type="slidenum">
              <a:rPr lang="en-US" smtClean="0"/>
              <a:t>‹#›</a:t>
            </a:fld>
            <a:endParaRPr lang="en-US"/>
          </a:p>
        </p:txBody>
      </p:sp>
    </p:spTree>
    <p:extLst>
      <p:ext uri="{BB962C8B-B14F-4D97-AF65-F5344CB8AC3E}">
        <p14:creationId xmlns:p14="http://schemas.microsoft.com/office/powerpoint/2010/main" val="252838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7DBE8-835B-0A9F-DFED-0A031977D0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D3B182-3682-589D-70BB-AABDDB138C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F002F1-E4E2-0858-C354-02719541ECE7}"/>
              </a:ext>
            </a:extLst>
          </p:cNvPr>
          <p:cNvSpPr>
            <a:spLocks noGrp="1"/>
          </p:cNvSpPr>
          <p:nvPr>
            <p:ph type="dt" sz="half" idx="10"/>
          </p:nvPr>
        </p:nvSpPr>
        <p:spPr/>
        <p:txBody>
          <a:bodyPr/>
          <a:lstStyle/>
          <a:p>
            <a:fld id="{4812F2E3-EA5F-4D5B-B1BD-92DAECCB854F}" type="datetimeFigureOut">
              <a:rPr lang="en-US" smtClean="0"/>
              <a:t>11/24/2025</a:t>
            </a:fld>
            <a:endParaRPr lang="en-US"/>
          </a:p>
        </p:txBody>
      </p:sp>
      <p:sp>
        <p:nvSpPr>
          <p:cNvPr id="5" name="Footer Placeholder 4">
            <a:extLst>
              <a:ext uri="{FF2B5EF4-FFF2-40B4-BE49-F238E27FC236}">
                <a16:creationId xmlns:a16="http://schemas.microsoft.com/office/drawing/2014/main" id="{17F46BBA-93D3-801A-D3A1-82037775B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BC323-F1C7-3415-A73D-8DA07CD80FB1}"/>
              </a:ext>
            </a:extLst>
          </p:cNvPr>
          <p:cNvSpPr>
            <a:spLocks noGrp="1"/>
          </p:cNvSpPr>
          <p:nvPr>
            <p:ph type="sldNum" sz="quarter" idx="12"/>
          </p:nvPr>
        </p:nvSpPr>
        <p:spPr/>
        <p:txBody>
          <a:bodyPr/>
          <a:lstStyle/>
          <a:p>
            <a:fld id="{414389C7-4163-44A3-B98F-250A5379B2E9}" type="slidenum">
              <a:rPr lang="en-US" smtClean="0"/>
              <a:t>‹#›</a:t>
            </a:fld>
            <a:endParaRPr lang="en-US"/>
          </a:p>
        </p:txBody>
      </p:sp>
    </p:spTree>
    <p:extLst>
      <p:ext uri="{BB962C8B-B14F-4D97-AF65-F5344CB8AC3E}">
        <p14:creationId xmlns:p14="http://schemas.microsoft.com/office/powerpoint/2010/main" val="2435537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5875C5-C3D8-97B4-1FEB-5DC5D88285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C090DE-B00B-34BB-BA52-9793E562DC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759F38-BA08-884C-5839-DB3A823E5AF8}"/>
              </a:ext>
            </a:extLst>
          </p:cNvPr>
          <p:cNvSpPr>
            <a:spLocks noGrp="1"/>
          </p:cNvSpPr>
          <p:nvPr>
            <p:ph type="dt" sz="half" idx="10"/>
          </p:nvPr>
        </p:nvSpPr>
        <p:spPr/>
        <p:txBody>
          <a:bodyPr/>
          <a:lstStyle/>
          <a:p>
            <a:fld id="{4812F2E3-EA5F-4D5B-B1BD-92DAECCB854F}" type="datetimeFigureOut">
              <a:rPr lang="en-US" smtClean="0"/>
              <a:t>11/24/2025</a:t>
            </a:fld>
            <a:endParaRPr lang="en-US"/>
          </a:p>
        </p:txBody>
      </p:sp>
      <p:sp>
        <p:nvSpPr>
          <p:cNvPr id="5" name="Footer Placeholder 4">
            <a:extLst>
              <a:ext uri="{FF2B5EF4-FFF2-40B4-BE49-F238E27FC236}">
                <a16:creationId xmlns:a16="http://schemas.microsoft.com/office/drawing/2014/main" id="{4E6217B3-E5BC-7922-0673-6B5C5C3127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0C0EE5-8153-F29C-669C-97907E87D158}"/>
              </a:ext>
            </a:extLst>
          </p:cNvPr>
          <p:cNvSpPr>
            <a:spLocks noGrp="1"/>
          </p:cNvSpPr>
          <p:nvPr>
            <p:ph type="sldNum" sz="quarter" idx="12"/>
          </p:nvPr>
        </p:nvSpPr>
        <p:spPr/>
        <p:txBody>
          <a:bodyPr/>
          <a:lstStyle/>
          <a:p>
            <a:fld id="{414389C7-4163-44A3-B98F-250A5379B2E9}" type="slidenum">
              <a:rPr lang="en-US" smtClean="0"/>
              <a:t>‹#›</a:t>
            </a:fld>
            <a:endParaRPr lang="en-US"/>
          </a:p>
        </p:txBody>
      </p:sp>
    </p:spTree>
    <p:extLst>
      <p:ext uri="{BB962C8B-B14F-4D97-AF65-F5344CB8AC3E}">
        <p14:creationId xmlns:p14="http://schemas.microsoft.com/office/powerpoint/2010/main" val="3345828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449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DE2F3-5DDC-BE0C-623B-9FCF930986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BBE861-9E7C-7BD7-220B-033CD7462B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B98616-5A72-7A5A-B88B-842E08AA0B0F}"/>
              </a:ext>
            </a:extLst>
          </p:cNvPr>
          <p:cNvSpPr>
            <a:spLocks noGrp="1"/>
          </p:cNvSpPr>
          <p:nvPr>
            <p:ph type="dt" sz="half" idx="10"/>
          </p:nvPr>
        </p:nvSpPr>
        <p:spPr/>
        <p:txBody>
          <a:bodyPr/>
          <a:lstStyle/>
          <a:p>
            <a:fld id="{4812F2E3-EA5F-4D5B-B1BD-92DAECCB854F}" type="datetimeFigureOut">
              <a:rPr lang="en-US" smtClean="0"/>
              <a:t>11/24/2025</a:t>
            </a:fld>
            <a:endParaRPr lang="en-US"/>
          </a:p>
        </p:txBody>
      </p:sp>
      <p:sp>
        <p:nvSpPr>
          <p:cNvPr id="5" name="Footer Placeholder 4">
            <a:extLst>
              <a:ext uri="{FF2B5EF4-FFF2-40B4-BE49-F238E27FC236}">
                <a16:creationId xmlns:a16="http://schemas.microsoft.com/office/drawing/2014/main" id="{5E2FF124-4CFB-AF94-1E82-8C0F010B09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83C40-EE13-B94E-024D-ACA4D106A8B6}"/>
              </a:ext>
            </a:extLst>
          </p:cNvPr>
          <p:cNvSpPr>
            <a:spLocks noGrp="1"/>
          </p:cNvSpPr>
          <p:nvPr>
            <p:ph type="sldNum" sz="quarter" idx="12"/>
          </p:nvPr>
        </p:nvSpPr>
        <p:spPr/>
        <p:txBody>
          <a:bodyPr/>
          <a:lstStyle/>
          <a:p>
            <a:fld id="{414389C7-4163-44A3-B98F-250A5379B2E9}" type="slidenum">
              <a:rPr lang="en-US" smtClean="0"/>
              <a:t>‹#›</a:t>
            </a:fld>
            <a:endParaRPr lang="en-US"/>
          </a:p>
        </p:txBody>
      </p:sp>
    </p:spTree>
    <p:extLst>
      <p:ext uri="{BB962C8B-B14F-4D97-AF65-F5344CB8AC3E}">
        <p14:creationId xmlns:p14="http://schemas.microsoft.com/office/powerpoint/2010/main" val="62598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A14A-A2B0-D550-B540-B839E3CC77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3208DC-D1C9-124D-04CC-FAD82866B4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1B28F5-F9A7-7C16-DF15-2E92186C1C39}"/>
              </a:ext>
            </a:extLst>
          </p:cNvPr>
          <p:cNvSpPr>
            <a:spLocks noGrp="1"/>
          </p:cNvSpPr>
          <p:nvPr>
            <p:ph type="dt" sz="half" idx="10"/>
          </p:nvPr>
        </p:nvSpPr>
        <p:spPr/>
        <p:txBody>
          <a:bodyPr/>
          <a:lstStyle/>
          <a:p>
            <a:fld id="{4812F2E3-EA5F-4D5B-B1BD-92DAECCB854F}" type="datetimeFigureOut">
              <a:rPr lang="en-US" smtClean="0"/>
              <a:t>11/24/2025</a:t>
            </a:fld>
            <a:endParaRPr lang="en-US"/>
          </a:p>
        </p:txBody>
      </p:sp>
      <p:sp>
        <p:nvSpPr>
          <p:cNvPr id="5" name="Footer Placeholder 4">
            <a:extLst>
              <a:ext uri="{FF2B5EF4-FFF2-40B4-BE49-F238E27FC236}">
                <a16:creationId xmlns:a16="http://schemas.microsoft.com/office/drawing/2014/main" id="{2C3A0689-0134-9C40-D177-FB1AAFC9C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4D644-F657-21D3-5E56-40FE4C6B93E1}"/>
              </a:ext>
            </a:extLst>
          </p:cNvPr>
          <p:cNvSpPr>
            <a:spLocks noGrp="1"/>
          </p:cNvSpPr>
          <p:nvPr>
            <p:ph type="sldNum" sz="quarter" idx="12"/>
          </p:nvPr>
        </p:nvSpPr>
        <p:spPr/>
        <p:txBody>
          <a:bodyPr/>
          <a:lstStyle/>
          <a:p>
            <a:fld id="{414389C7-4163-44A3-B98F-250A5379B2E9}" type="slidenum">
              <a:rPr lang="en-US" smtClean="0"/>
              <a:t>‹#›</a:t>
            </a:fld>
            <a:endParaRPr lang="en-US"/>
          </a:p>
        </p:txBody>
      </p:sp>
    </p:spTree>
    <p:extLst>
      <p:ext uri="{BB962C8B-B14F-4D97-AF65-F5344CB8AC3E}">
        <p14:creationId xmlns:p14="http://schemas.microsoft.com/office/powerpoint/2010/main" val="414417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CF5A-8096-7CBB-1A33-EE3FB45284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9E5D3B-2269-C1C0-7AC8-25546E79D4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8980E8-B588-F368-EE5A-D17B7BFE81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579704-3A9A-C307-1311-BA8E2C811F51}"/>
              </a:ext>
            </a:extLst>
          </p:cNvPr>
          <p:cNvSpPr>
            <a:spLocks noGrp="1"/>
          </p:cNvSpPr>
          <p:nvPr>
            <p:ph type="dt" sz="half" idx="10"/>
          </p:nvPr>
        </p:nvSpPr>
        <p:spPr/>
        <p:txBody>
          <a:bodyPr/>
          <a:lstStyle/>
          <a:p>
            <a:fld id="{4812F2E3-EA5F-4D5B-B1BD-92DAECCB854F}" type="datetimeFigureOut">
              <a:rPr lang="en-US" smtClean="0"/>
              <a:t>11/24/2025</a:t>
            </a:fld>
            <a:endParaRPr lang="en-US"/>
          </a:p>
        </p:txBody>
      </p:sp>
      <p:sp>
        <p:nvSpPr>
          <p:cNvPr id="6" name="Footer Placeholder 5">
            <a:extLst>
              <a:ext uri="{FF2B5EF4-FFF2-40B4-BE49-F238E27FC236}">
                <a16:creationId xmlns:a16="http://schemas.microsoft.com/office/drawing/2014/main" id="{F3EA705F-4735-2240-BBF9-3C9D1B85A9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EC9C7A-9A52-08AE-3A5A-46E3B4786223}"/>
              </a:ext>
            </a:extLst>
          </p:cNvPr>
          <p:cNvSpPr>
            <a:spLocks noGrp="1"/>
          </p:cNvSpPr>
          <p:nvPr>
            <p:ph type="sldNum" sz="quarter" idx="12"/>
          </p:nvPr>
        </p:nvSpPr>
        <p:spPr/>
        <p:txBody>
          <a:bodyPr/>
          <a:lstStyle/>
          <a:p>
            <a:fld id="{414389C7-4163-44A3-B98F-250A5379B2E9}" type="slidenum">
              <a:rPr lang="en-US" smtClean="0"/>
              <a:t>‹#›</a:t>
            </a:fld>
            <a:endParaRPr lang="en-US"/>
          </a:p>
        </p:txBody>
      </p:sp>
    </p:spTree>
    <p:extLst>
      <p:ext uri="{BB962C8B-B14F-4D97-AF65-F5344CB8AC3E}">
        <p14:creationId xmlns:p14="http://schemas.microsoft.com/office/powerpoint/2010/main" val="489526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5082-E878-F8D3-94A2-AA4709FCA9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B5E29E-F844-2265-2BF4-A6386263D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445BFC-CF4E-1F4F-1778-BDD84D7A46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B96E60-2E16-31E4-742F-2E783EB8A6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302951-2CD6-5D18-12D2-0FBABECDA6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B8C149-2C23-12D9-566C-CF554480927C}"/>
              </a:ext>
            </a:extLst>
          </p:cNvPr>
          <p:cNvSpPr>
            <a:spLocks noGrp="1"/>
          </p:cNvSpPr>
          <p:nvPr>
            <p:ph type="dt" sz="half" idx="10"/>
          </p:nvPr>
        </p:nvSpPr>
        <p:spPr/>
        <p:txBody>
          <a:bodyPr/>
          <a:lstStyle/>
          <a:p>
            <a:fld id="{4812F2E3-EA5F-4D5B-B1BD-92DAECCB854F}" type="datetimeFigureOut">
              <a:rPr lang="en-US" smtClean="0"/>
              <a:t>11/24/2025</a:t>
            </a:fld>
            <a:endParaRPr lang="en-US"/>
          </a:p>
        </p:txBody>
      </p:sp>
      <p:sp>
        <p:nvSpPr>
          <p:cNvPr id="8" name="Footer Placeholder 7">
            <a:extLst>
              <a:ext uri="{FF2B5EF4-FFF2-40B4-BE49-F238E27FC236}">
                <a16:creationId xmlns:a16="http://schemas.microsoft.com/office/drawing/2014/main" id="{9720A317-3C0A-2FC1-0AE4-805DBBA02E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B9AFA5-BC3B-4B12-85D9-39977E6A3FD8}"/>
              </a:ext>
            </a:extLst>
          </p:cNvPr>
          <p:cNvSpPr>
            <a:spLocks noGrp="1"/>
          </p:cNvSpPr>
          <p:nvPr>
            <p:ph type="sldNum" sz="quarter" idx="12"/>
          </p:nvPr>
        </p:nvSpPr>
        <p:spPr/>
        <p:txBody>
          <a:bodyPr/>
          <a:lstStyle/>
          <a:p>
            <a:fld id="{414389C7-4163-44A3-B98F-250A5379B2E9}" type="slidenum">
              <a:rPr lang="en-US" smtClean="0"/>
              <a:t>‹#›</a:t>
            </a:fld>
            <a:endParaRPr lang="en-US"/>
          </a:p>
        </p:txBody>
      </p:sp>
    </p:spTree>
    <p:extLst>
      <p:ext uri="{BB962C8B-B14F-4D97-AF65-F5344CB8AC3E}">
        <p14:creationId xmlns:p14="http://schemas.microsoft.com/office/powerpoint/2010/main" val="3077716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F8D7E-4C22-E333-3489-60E2C7F422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66656F-7F10-8566-ADE2-078D83046DFF}"/>
              </a:ext>
            </a:extLst>
          </p:cNvPr>
          <p:cNvSpPr>
            <a:spLocks noGrp="1"/>
          </p:cNvSpPr>
          <p:nvPr>
            <p:ph type="dt" sz="half" idx="10"/>
          </p:nvPr>
        </p:nvSpPr>
        <p:spPr/>
        <p:txBody>
          <a:bodyPr/>
          <a:lstStyle/>
          <a:p>
            <a:fld id="{4812F2E3-EA5F-4D5B-B1BD-92DAECCB854F}" type="datetimeFigureOut">
              <a:rPr lang="en-US" smtClean="0"/>
              <a:t>11/24/2025</a:t>
            </a:fld>
            <a:endParaRPr lang="en-US"/>
          </a:p>
        </p:txBody>
      </p:sp>
      <p:sp>
        <p:nvSpPr>
          <p:cNvPr id="4" name="Footer Placeholder 3">
            <a:extLst>
              <a:ext uri="{FF2B5EF4-FFF2-40B4-BE49-F238E27FC236}">
                <a16:creationId xmlns:a16="http://schemas.microsoft.com/office/drawing/2014/main" id="{B0A470FE-6BE9-A97D-DBDF-E6C54D691C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1149BF-CA28-C543-B444-46B4C0097D66}"/>
              </a:ext>
            </a:extLst>
          </p:cNvPr>
          <p:cNvSpPr>
            <a:spLocks noGrp="1"/>
          </p:cNvSpPr>
          <p:nvPr>
            <p:ph type="sldNum" sz="quarter" idx="12"/>
          </p:nvPr>
        </p:nvSpPr>
        <p:spPr/>
        <p:txBody>
          <a:bodyPr/>
          <a:lstStyle/>
          <a:p>
            <a:fld id="{414389C7-4163-44A3-B98F-250A5379B2E9}" type="slidenum">
              <a:rPr lang="en-US" smtClean="0"/>
              <a:t>‹#›</a:t>
            </a:fld>
            <a:endParaRPr lang="en-US"/>
          </a:p>
        </p:txBody>
      </p:sp>
    </p:spTree>
    <p:extLst>
      <p:ext uri="{BB962C8B-B14F-4D97-AF65-F5344CB8AC3E}">
        <p14:creationId xmlns:p14="http://schemas.microsoft.com/office/powerpoint/2010/main" val="2243605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7A585E-DCFB-E800-4C11-6DF5928A4650}"/>
              </a:ext>
            </a:extLst>
          </p:cNvPr>
          <p:cNvSpPr>
            <a:spLocks noGrp="1"/>
          </p:cNvSpPr>
          <p:nvPr>
            <p:ph type="dt" sz="half" idx="10"/>
          </p:nvPr>
        </p:nvSpPr>
        <p:spPr/>
        <p:txBody>
          <a:bodyPr/>
          <a:lstStyle/>
          <a:p>
            <a:fld id="{4812F2E3-EA5F-4D5B-B1BD-92DAECCB854F}" type="datetimeFigureOut">
              <a:rPr lang="en-US" smtClean="0"/>
              <a:t>11/24/2025</a:t>
            </a:fld>
            <a:endParaRPr lang="en-US"/>
          </a:p>
        </p:txBody>
      </p:sp>
      <p:sp>
        <p:nvSpPr>
          <p:cNvPr id="3" name="Footer Placeholder 2">
            <a:extLst>
              <a:ext uri="{FF2B5EF4-FFF2-40B4-BE49-F238E27FC236}">
                <a16:creationId xmlns:a16="http://schemas.microsoft.com/office/drawing/2014/main" id="{F44C35A5-35FA-62EC-61E7-50452A9421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75381F-728A-7FCA-207E-E94CBFDD28CE}"/>
              </a:ext>
            </a:extLst>
          </p:cNvPr>
          <p:cNvSpPr>
            <a:spLocks noGrp="1"/>
          </p:cNvSpPr>
          <p:nvPr>
            <p:ph type="sldNum" sz="quarter" idx="12"/>
          </p:nvPr>
        </p:nvSpPr>
        <p:spPr/>
        <p:txBody>
          <a:bodyPr/>
          <a:lstStyle/>
          <a:p>
            <a:fld id="{414389C7-4163-44A3-B98F-250A5379B2E9}" type="slidenum">
              <a:rPr lang="en-US" smtClean="0"/>
              <a:t>‹#›</a:t>
            </a:fld>
            <a:endParaRPr lang="en-US"/>
          </a:p>
        </p:txBody>
      </p:sp>
    </p:spTree>
    <p:extLst>
      <p:ext uri="{BB962C8B-B14F-4D97-AF65-F5344CB8AC3E}">
        <p14:creationId xmlns:p14="http://schemas.microsoft.com/office/powerpoint/2010/main" val="147531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4C3C9-EC60-F231-DEE2-A4A39FAC27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8FE57D-20C3-7514-37CF-852975FEEE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7EE7E6-F5FA-87D6-2C5A-4312D37E7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9BA0CD-3EF4-B12B-FD58-3C71DC4812F8}"/>
              </a:ext>
            </a:extLst>
          </p:cNvPr>
          <p:cNvSpPr>
            <a:spLocks noGrp="1"/>
          </p:cNvSpPr>
          <p:nvPr>
            <p:ph type="dt" sz="half" idx="10"/>
          </p:nvPr>
        </p:nvSpPr>
        <p:spPr/>
        <p:txBody>
          <a:bodyPr/>
          <a:lstStyle/>
          <a:p>
            <a:fld id="{4812F2E3-EA5F-4D5B-B1BD-92DAECCB854F}" type="datetimeFigureOut">
              <a:rPr lang="en-US" smtClean="0"/>
              <a:t>11/24/2025</a:t>
            </a:fld>
            <a:endParaRPr lang="en-US"/>
          </a:p>
        </p:txBody>
      </p:sp>
      <p:sp>
        <p:nvSpPr>
          <p:cNvPr id="6" name="Footer Placeholder 5">
            <a:extLst>
              <a:ext uri="{FF2B5EF4-FFF2-40B4-BE49-F238E27FC236}">
                <a16:creationId xmlns:a16="http://schemas.microsoft.com/office/drawing/2014/main" id="{5DEE7FF7-D1CE-6699-67A7-FE92D4C95C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29DE80-C76F-9868-C0F9-59123B4721E6}"/>
              </a:ext>
            </a:extLst>
          </p:cNvPr>
          <p:cNvSpPr>
            <a:spLocks noGrp="1"/>
          </p:cNvSpPr>
          <p:nvPr>
            <p:ph type="sldNum" sz="quarter" idx="12"/>
          </p:nvPr>
        </p:nvSpPr>
        <p:spPr/>
        <p:txBody>
          <a:bodyPr/>
          <a:lstStyle/>
          <a:p>
            <a:fld id="{414389C7-4163-44A3-B98F-250A5379B2E9}" type="slidenum">
              <a:rPr lang="en-US" smtClean="0"/>
              <a:t>‹#›</a:t>
            </a:fld>
            <a:endParaRPr lang="en-US"/>
          </a:p>
        </p:txBody>
      </p:sp>
    </p:spTree>
    <p:extLst>
      <p:ext uri="{BB962C8B-B14F-4D97-AF65-F5344CB8AC3E}">
        <p14:creationId xmlns:p14="http://schemas.microsoft.com/office/powerpoint/2010/main" val="2214854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0AB3-8A58-0CC7-2920-8BE77C5D6D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359BA6-6355-1515-9B39-81606CC2B5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B66AB2-2033-4F81-C26D-B535482A4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E96A72-03BE-D44D-8CC8-ADED8F18F6AB}"/>
              </a:ext>
            </a:extLst>
          </p:cNvPr>
          <p:cNvSpPr>
            <a:spLocks noGrp="1"/>
          </p:cNvSpPr>
          <p:nvPr>
            <p:ph type="dt" sz="half" idx="10"/>
          </p:nvPr>
        </p:nvSpPr>
        <p:spPr/>
        <p:txBody>
          <a:bodyPr/>
          <a:lstStyle/>
          <a:p>
            <a:fld id="{4812F2E3-EA5F-4D5B-B1BD-92DAECCB854F}" type="datetimeFigureOut">
              <a:rPr lang="en-US" smtClean="0"/>
              <a:t>11/24/2025</a:t>
            </a:fld>
            <a:endParaRPr lang="en-US"/>
          </a:p>
        </p:txBody>
      </p:sp>
      <p:sp>
        <p:nvSpPr>
          <p:cNvPr id="6" name="Footer Placeholder 5">
            <a:extLst>
              <a:ext uri="{FF2B5EF4-FFF2-40B4-BE49-F238E27FC236}">
                <a16:creationId xmlns:a16="http://schemas.microsoft.com/office/drawing/2014/main" id="{5101C464-1808-FF3F-38F9-86EF2D11E6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8251BB-8784-41E2-80BD-18790D90F332}"/>
              </a:ext>
            </a:extLst>
          </p:cNvPr>
          <p:cNvSpPr>
            <a:spLocks noGrp="1"/>
          </p:cNvSpPr>
          <p:nvPr>
            <p:ph type="sldNum" sz="quarter" idx="12"/>
          </p:nvPr>
        </p:nvSpPr>
        <p:spPr/>
        <p:txBody>
          <a:bodyPr/>
          <a:lstStyle/>
          <a:p>
            <a:fld id="{414389C7-4163-44A3-B98F-250A5379B2E9}" type="slidenum">
              <a:rPr lang="en-US" smtClean="0"/>
              <a:t>‹#›</a:t>
            </a:fld>
            <a:endParaRPr lang="en-US"/>
          </a:p>
        </p:txBody>
      </p:sp>
    </p:spTree>
    <p:extLst>
      <p:ext uri="{BB962C8B-B14F-4D97-AF65-F5344CB8AC3E}">
        <p14:creationId xmlns:p14="http://schemas.microsoft.com/office/powerpoint/2010/main" val="405276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2D6021-D50D-E4D1-1E2F-72652ED4F5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CAA5DD-4B61-AC93-16C6-9DA3C5E0AE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01C62-DDA3-01F3-73CC-C1839B7DC3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2F2E3-EA5F-4D5B-B1BD-92DAECCB854F}" type="datetimeFigureOut">
              <a:rPr lang="en-US" smtClean="0"/>
              <a:t>11/24/2025</a:t>
            </a:fld>
            <a:endParaRPr lang="en-US"/>
          </a:p>
        </p:txBody>
      </p:sp>
      <p:sp>
        <p:nvSpPr>
          <p:cNvPr id="5" name="Footer Placeholder 4">
            <a:extLst>
              <a:ext uri="{FF2B5EF4-FFF2-40B4-BE49-F238E27FC236}">
                <a16:creationId xmlns:a16="http://schemas.microsoft.com/office/drawing/2014/main" id="{891AC2B4-9995-56BE-7AEF-ED21DBE41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143F36-3426-1796-9630-86BF670C78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389C7-4163-44A3-B98F-250A5379B2E9}" type="slidenum">
              <a:rPr lang="en-US" smtClean="0"/>
              <a:t>‹#›</a:t>
            </a:fld>
            <a:endParaRPr lang="en-US"/>
          </a:p>
        </p:txBody>
      </p:sp>
    </p:spTree>
    <p:extLst>
      <p:ext uri="{BB962C8B-B14F-4D97-AF65-F5344CB8AC3E}">
        <p14:creationId xmlns:p14="http://schemas.microsoft.com/office/powerpoint/2010/main" val="280135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weftec.org/globalassets/assets-wef/1-events/weftec/weftec-2026-exhibitor-license-agreement-final.pdf"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mailto:service@mapyourshow.com" TargetMode="External"/><Relationship Id="rId2" Type="http://schemas.openxmlformats.org/officeDocument/2006/relationships/hyperlink" Target="mailto:WEFTECSales@wef.org"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mailto:expoinfo@wef.org" TargetMode="External"/><Relationship Id="rId2" Type="http://schemas.openxmlformats.org/officeDocument/2006/relationships/hyperlink" Target="mailto:WEFTECSales@wef.org"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wef.org/exhibitormembership" TargetMode="External"/><Relationship Id="rId4" Type="http://schemas.openxmlformats.org/officeDocument/2006/relationships/hyperlink" Target="mailto:alatessa@wef.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eftec26.exh.mapyourshow.com/7_0/boothsales/index.cfm" TargetMode="External"/><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mailto:%20CSC@wef.org" TargetMode="External"/><Relationship Id="rId4" Type="http://schemas.openxmlformats.org/officeDocument/2006/relationships/hyperlink" Target="https://www.wef.org/ExhibitorMembershi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hyperlink" Target="mailto:WEFTECSales@wef.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wef.org/exhibitormembership"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49"/>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CA6701-29D8-3540-16B1-39AE46BA051C}"/>
              </a:ext>
            </a:extLst>
          </p:cNvPr>
          <p:cNvSpPr/>
          <p:nvPr/>
        </p:nvSpPr>
        <p:spPr>
          <a:xfrm>
            <a:off x="0" y="3264310"/>
            <a:ext cx="12192000" cy="3593690"/>
          </a:xfrm>
          <a:prstGeom prst="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3A0A4B-330F-6A92-4E9A-0F506F105D78}"/>
              </a:ext>
            </a:extLst>
          </p:cNvPr>
          <p:cNvSpPr txBox="1"/>
          <p:nvPr/>
        </p:nvSpPr>
        <p:spPr>
          <a:xfrm>
            <a:off x="1536482" y="3586018"/>
            <a:ext cx="9119031" cy="2369880"/>
          </a:xfrm>
          <a:prstGeom prst="rect">
            <a:avLst/>
          </a:prstGeom>
          <a:noFill/>
        </p:spPr>
        <p:txBody>
          <a:bodyPr wrap="square" rtlCol="0">
            <a:spAutoFit/>
          </a:bodyPr>
          <a:lstStyle/>
          <a:p>
            <a:pPr algn="ctr"/>
            <a:r>
              <a:rPr lang="en-US" sz="5400" b="1" dirty="0">
                <a:solidFill>
                  <a:srgbClr val="34A798"/>
                </a:solidFill>
                <a:latin typeface="Poppins" panose="00000500000000000000" pitchFamily="2" charset="0"/>
                <a:cs typeface="Poppins" panose="00000500000000000000" pitchFamily="2" charset="0"/>
              </a:rPr>
              <a:t>Booth Application Process</a:t>
            </a:r>
          </a:p>
          <a:p>
            <a:pPr algn="ctr"/>
            <a:r>
              <a:rPr lang="en-US" sz="4000" dirty="0">
                <a:solidFill>
                  <a:srgbClr val="003349"/>
                </a:solidFill>
                <a:latin typeface="Avenir Next LT Pro" panose="020B0504020202020204" pitchFamily="34" charset="0"/>
              </a:rPr>
              <a:t>A Step-by-Step Guide</a:t>
            </a:r>
          </a:p>
        </p:txBody>
      </p:sp>
      <p:sp>
        <p:nvSpPr>
          <p:cNvPr id="4" name="TextBox 3">
            <a:extLst>
              <a:ext uri="{FF2B5EF4-FFF2-40B4-BE49-F238E27FC236}">
                <a16:creationId xmlns:a16="http://schemas.microsoft.com/office/drawing/2014/main" id="{292313A3-02D5-3579-1B33-7BFDF41601DC}"/>
              </a:ext>
            </a:extLst>
          </p:cNvPr>
          <p:cNvSpPr txBox="1"/>
          <p:nvPr/>
        </p:nvSpPr>
        <p:spPr>
          <a:xfrm>
            <a:off x="1536483" y="1035069"/>
            <a:ext cx="9119031" cy="1569660"/>
          </a:xfrm>
          <a:prstGeom prst="rect">
            <a:avLst/>
          </a:prstGeom>
          <a:noFill/>
        </p:spPr>
        <p:txBody>
          <a:bodyPr wrap="square" rtlCol="0">
            <a:spAutoFit/>
          </a:bodyPr>
          <a:lstStyle/>
          <a:p>
            <a:pPr algn="ctr"/>
            <a:r>
              <a:rPr lang="en-US" sz="9600" b="1" dirty="0">
                <a:solidFill>
                  <a:schemeClr val="bg1"/>
                </a:solidFill>
                <a:latin typeface="Poppins" panose="00000500000000000000" pitchFamily="2" charset="0"/>
                <a:cs typeface="Poppins" panose="00000500000000000000" pitchFamily="2" charset="0"/>
              </a:rPr>
              <a:t>WEFTEC 2026</a:t>
            </a:r>
            <a:endParaRPr lang="en-US" sz="7200" dirty="0">
              <a:solidFill>
                <a:schemeClr val="bg1"/>
              </a:solidFill>
              <a:latin typeface="Poppins" panose="00000500000000000000" pitchFamily="2" charset="0"/>
              <a:cs typeface="Poppins" panose="00000500000000000000" pitchFamily="2" charset="0"/>
            </a:endParaRPr>
          </a:p>
        </p:txBody>
      </p:sp>
      <p:pic>
        <p:nvPicPr>
          <p:cNvPr id="3074" name="Picture 2">
            <a:extLst>
              <a:ext uri="{FF2B5EF4-FFF2-40B4-BE49-F238E27FC236}">
                <a16:creationId xmlns:a16="http://schemas.microsoft.com/office/drawing/2014/main" id="{2F1877BF-3C56-2C1A-817A-D3921ADFB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6072" y="5586749"/>
            <a:ext cx="3250911" cy="1435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299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0948-C110-E68A-09D7-8098B7721340}"/>
              </a:ext>
            </a:extLst>
          </p:cNvPr>
          <p:cNvSpPr>
            <a:spLocks noGrp="1"/>
          </p:cNvSpPr>
          <p:nvPr>
            <p:ph type="title"/>
          </p:nvPr>
        </p:nvSpPr>
        <p:spPr>
          <a:xfrm>
            <a:off x="866004" y="369306"/>
            <a:ext cx="4978581" cy="614491"/>
          </a:xfrm>
        </p:spPr>
        <p:txBody>
          <a:bodyPr>
            <a:noAutofit/>
          </a:bodyPr>
          <a:lstStyle/>
          <a:p>
            <a:r>
              <a:rPr lang="en-US" sz="3600" b="1" dirty="0">
                <a:solidFill>
                  <a:srgbClr val="34A798"/>
                </a:solidFill>
                <a:latin typeface="Poppins" panose="00000500000000000000" pitchFamily="2" charset="0"/>
                <a:cs typeface="Poppins" panose="00000500000000000000" pitchFamily="2" charset="0"/>
              </a:rPr>
              <a:t>Step 3 – Packages</a:t>
            </a:r>
          </a:p>
        </p:txBody>
      </p:sp>
      <p:sp>
        <p:nvSpPr>
          <p:cNvPr id="3" name="Content Placeholder 2">
            <a:extLst>
              <a:ext uri="{FF2B5EF4-FFF2-40B4-BE49-F238E27FC236}">
                <a16:creationId xmlns:a16="http://schemas.microsoft.com/office/drawing/2014/main" id="{7C8C4ACF-1052-3423-5830-B5C9BD60F03E}"/>
              </a:ext>
            </a:extLst>
          </p:cNvPr>
          <p:cNvSpPr>
            <a:spLocks noGrp="1"/>
          </p:cNvSpPr>
          <p:nvPr>
            <p:ph idx="1"/>
          </p:nvPr>
        </p:nvSpPr>
        <p:spPr>
          <a:xfrm>
            <a:off x="917310" y="1251847"/>
            <a:ext cx="10358336" cy="614491"/>
          </a:xfrm>
        </p:spPr>
        <p:txBody>
          <a:bodyPr vert="horz" lIns="91440" tIns="45720" rIns="91440" bIns="45720" rtlCol="0" anchor="t">
            <a:normAutofit fontScale="77500" lnSpcReduction="20000"/>
          </a:bodyPr>
          <a:lstStyle/>
          <a:p>
            <a:pPr marL="0" indent="0">
              <a:lnSpc>
                <a:spcPct val="107000"/>
              </a:lnSpc>
              <a:spcBef>
                <a:spcPts val="0"/>
              </a:spcBef>
              <a:spcAft>
                <a:spcPts val="800"/>
              </a:spcAft>
              <a:buNone/>
            </a:pPr>
            <a:r>
              <a:rPr lang="en-US" sz="1800" dirty="0">
                <a:effectLst/>
                <a:latin typeface="Avenir Next LT Pro" panose="020B0504020202020204" pitchFamily="34" charset="0"/>
                <a:ea typeface="Calibri"/>
                <a:cs typeface="Times New Roman"/>
              </a:rPr>
              <a:t>WEFTEC Digital Exhibitor Listings: Maximize your online exhibitor directory listing and receive </a:t>
            </a:r>
            <a:r>
              <a:rPr lang="en-US" sz="1800" dirty="0">
                <a:latin typeface="Avenir Next LT Pro" panose="020B0504020202020204" pitchFamily="34" charset="0"/>
                <a:ea typeface="Calibri"/>
                <a:cs typeface="Times New Roman"/>
              </a:rPr>
              <a:t>up to a 31% </a:t>
            </a:r>
            <a:r>
              <a:rPr lang="en-US" sz="1800" dirty="0">
                <a:effectLst/>
                <a:latin typeface="Avenir Next LT Pro" panose="020B0504020202020204" pitchFamily="34" charset="0"/>
                <a:ea typeface="Calibri"/>
                <a:cs typeface="Times New Roman"/>
              </a:rPr>
              <a:t>discount when you invest during </a:t>
            </a:r>
            <a:r>
              <a:rPr lang="en-US" sz="1800" dirty="0">
                <a:latin typeface="Avenir Next LT Pro" panose="020B0504020202020204" pitchFamily="34" charset="0"/>
                <a:ea typeface="Calibri"/>
                <a:cs typeface="Times New Roman"/>
              </a:rPr>
              <a:t>this</a:t>
            </a:r>
            <a:r>
              <a:rPr lang="en-US" sz="1800" dirty="0">
                <a:effectLst/>
                <a:latin typeface="Avenir Next LT Pro" panose="020B0504020202020204" pitchFamily="34" charset="0"/>
                <a:ea typeface="Calibri"/>
                <a:cs typeface="Times New Roman"/>
              </a:rPr>
              <a:t> booth application process. You must select </a:t>
            </a:r>
            <a:r>
              <a:rPr lang="en-US" sz="1800" dirty="0">
                <a:latin typeface="Avenir Next LT Pro" panose="020B0504020202020204" pitchFamily="34" charset="0"/>
                <a:ea typeface="Calibri"/>
                <a:cs typeface="Times New Roman"/>
              </a:rPr>
              <a:t>one package</a:t>
            </a:r>
            <a:r>
              <a:rPr lang="en-US" sz="1800" dirty="0">
                <a:effectLst/>
                <a:latin typeface="Avenir Next LT Pro" panose="020B0504020202020204" pitchFamily="34" charset="0"/>
                <a:ea typeface="Calibri"/>
                <a:cs typeface="Times New Roman"/>
              </a:rPr>
              <a:t> to move forward in the application. </a:t>
            </a:r>
          </a:p>
          <a:p>
            <a:pPr marL="0" marR="0" indent="0">
              <a:lnSpc>
                <a:spcPct val="107000"/>
              </a:lnSpc>
              <a:spcBef>
                <a:spcPts val="0"/>
              </a:spcBef>
              <a:spcAft>
                <a:spcPts val="800"/>
              </a:spcAft>
              <a:buNone/>
            </a:pPr>
            <a:endParaRPr lang="en-US" sz="1800" dirty="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7" name="Picture 6" descr="A screenshot of a computer&#10;&#10;Description automatically generated">
            <a:extLst>
              <a:ext uri="{FF2B5EF4-FFF2-40B4-BE49-F238E27FC236}">
                <a16:creationId xmlns:a16="http://schemas.microsoft.com/office/drawing/2014/main" id="{A95A88B8-71A2-5B04-D80E-1C2D67C06187}"/>
              </a:ext>
            </a:extLst>
          </p:cNvPr>
          <p:cNvPicPr>
            <a:picLocks noChangeAspect="1"/>
          </p:cNvPicPr>
          <p:nvPr/>
        </p:nvPicPr>
        <p:blipFill>
          <a:blip r:embed="rId2"/>
          <a:stretch>
            <a:fillRect/>
          </a:stretch>
        </p:blipFill>
        <p:spPr>
          <a:xfrm>
            <a:off x="245697" y="1867877"/>
            <a:ext cx="4959840" cy="2291863"/>
          </a:xfrm>
          <a:prstGeom prst="rect">
            <a:avLst/>
          </a:prstGeom>
        </p:spPr>
      </p:pic>
      <p:pic>
        <p:nvPicPr>
          <p:cNvPr id="8" name="Picture 7" descr="A screenshot of a package&#10;&#10;Description automatically generated">
            <a:extLst>
              <a:ext uri="{FF2B5EF4-FFF2-40B4-BE49-F238E27FC236}">
                <a16:creationId xmlns:a16="http://schemas.microsoft.com/office/drawing/2014/main" id="{09594FF9-1AB1-B60B-8AB7-E81E9EA3808F}"/>
              </a:ext>
            </a:extLst>
          </p:cNvPr>
          <p:cNvPicPr>
            <a:picLocks noChangeAspect="1"/>
          </p:cNvPicPr>
          <p:nvPr/>
        </p:nvPicPr>
        <p:blipFill>
          <a:blip r:embed="rId3"/>
          <a:stretch>
            <a:fillRect/>
          </a:stretch>
        </p:blipFill>
        <p:spPr>
          <a:xfrm>
            <a:off x="244231" y="4168043"/>
            <a:ext cx="4835770" cy="2331915"/>
          </a:xfrm>
          <a:prstGeom prst="rect">
            <a:avLst/>
          </a:prstGeom>
        </p:spPr>
      </p:pic>
      <p:pic>
        <p:nvPicPr>
          <p:cNvPr id="12" name="Picture 11" descr="A screenshot of a product package&#10;&#10;Description automatically generated">
            <a:extLst>
              <a:ext uri="{FF2B5EF4-FFF2-40B4-BE49-F238E27FC236}">
                <a16:creationId xmlns:a16="http://schemas.microsoft.com/office/drawing/2014/main" id="{647B5F7B-1C53-F982-90F6-3095A69752D2}"/>
              </a:ext>
            </a:extLst>
          </p:cNvPr>
          <p:cNvPicPr>
            <a:picLocks noChangeAspect="1"/>
          </p:cNvPicPr>
          <p:nvPr/>
        </p:nvPicPr>
        <p:blipFill>
          <a:blip r:embed="rId4"/>
          <a:stretch>
            <a:fillRect/>
          </a:stretch>
        </p:blipFill>
        <p:spPr>
          <a:xfrm>
            <a:off x="8020537" y="3704492"/>
            <a:ext cx="3255109" cy="2795466"/>
          </a:xfrm>
          <a:prstGeom prst="rect">
            <a:avLst/>
          </a:prstGeom>
        </p:spPr>
      </p:pic>
      <p:pic>
        <p:nvPicPr>
          <p:cNvPr id="13" name="Picture 12" descr="A screen shot of a product package&#10;&#10;Description automatically generated">
            <a:extLst>
              <a:ext uri="{FF2B5EF4-FFF2-40B4-BE49-F238E27FC236}">
                <a16:creationId xmlns:a16="http://schemas.microsoft.com/office/drawing/2014/main" id="{319E8FF8-8874-8F0A-91BD-E0FDB54D8AF4}"/>
              </a:ext>
            </a:extLst>
          </p:cNvPr>
          <p:cNvPicPr>
            <a:picLocks noChangeAspect="1"/>
          </p:cNvPicPr>
          <p:nvPr/>
        </p:nvPicPr>
        <p:blipFill>
          <a:blip r:embed="rId5"/>
          <a:stretch>
            <a:fillRect/>
          </a:stretch>
        </p:blipFill>
        <p:spPr>
          <a:xfrm>
            <a:off x="8024445" y="1862467"/>
            <a:ext cx="3247291" cy="1845896"/>
          </a:xfrm>
          <a:prstGeom prst="rect">
            <a:avLst/>
          </a:prstGeom>
        </p:spPr>
      </p:pic>
      <p:pic>
        <p:nvPicPr>
          <p:cNvPr id="15" name="Picture 14" descr="A black and white sign with black text&#10;&#10;Description automatically generated">
            <a:extLst>
              <a:ext uri="{FF2B5EF4-FFF2-40B4-BE49-F238E27FC236}">
                <a16:creationId xmlns:a16="http://schemas.microsoft.com/office/drawing/2014/main" id="{1F7E45EB-0B97-692C-84D6-1DEEF20048BA}"/>
              </a:ext>
            </a:extLst>
          </p:cNvPr>
          <p:cNvPicPr>
            <a:picLocks noChangeAspect="1"/>
          </p:cNvPicPr>
          <p:nvPr/>
        </p:nvPicPr>
        <p:blipFill>
          <a:blip r:embed="rId6"/>
          <a:stretch>
            <a:fillRect/>
          </a:stretch>
        </p:blipFill>
        <p:spPr>
          <a:xfrm>
            <a:off x="5435472" y="2565881"/>
            <a:ext cx="1270733" cy="397120"/>
          </a:xfrm>
          <a:prstGeom prst="rect">
            <a:avLst/>
          </a:prstGeom>
        </p:spPr>
      </p:pic>
      <p:sp>
        <p:nvSpPr>
          <p:cNvPr id="16" name="TextBox 15">
            <a:extLst>
              <a:ext uri="{FF2B5EF4-FFF2-40B4-BE49-F238E27FC236}">
                <a16:creationId xmlns:a16="http://schemas.microsoft.com/office/drawing/2014/main" id="{DC78767F-8A0E-D300-A133-460810F775F0}"/>
              </a:ext>
            </a:extLst>
          </p:cNvPr>
          <p:cNvSpPr txBox="1"/>
          <p:nvPr/>
        </p:nvSpPr>
        <p:spPr>
          <a:xfrm>
            <a:off x="5396644" y="3020256"/>
            <a:ext cx="2428878" cy="206210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Avenir Next LT Pro"/>
                <a:ea typeface="Calibri"/>
                <a:cs typeface="Calibri"/>
              </a:rPr>
              <a:t>The Basic Package is included with your booth. You can upgrade to Deluxe, Premium, or Premium Plus to gain additional exposure for your presence at WEFTEC. </a:t>
            </a:r>
            <a:endParaRPr lang="en-US" sz="1600">
              <a:latin typeface="Avenir Next LT Pro"/>
            </a:endParaRPr>
          </a:p>
        </p:txBody>
      </p:sp>
      <p:cxnSp>
        <p:nvCxnSpPr>
          <p:cNvPr id="10" name="Straight Arrow Connector 9">
            <a:extLst>
              <a:ext uri="{FF2B5EF4-FFF2-40B4-BE49-F238E27FC236}">
                <a16:creationId xmlns:a16="http://schemas.microsoft.com/office/drawing/2014/main" id="{94A35FB1-4DA3-77B7-9427-7F5F55CC2522}"/>
              </a:ext>
            </a:extLst>
          </p:cNvPr>
          <p:cNvCxnSpPr>
            <a:cxnSpLocks/>
          </p:cNvCxnSpPr>
          <p:nvPr/>
        </p:nvCxnSpPr>
        <p:spPr>
          <a:xfrm flipH="1" flipV="1">
            <a:off x="1983163" y="2471090"/>
            <a:ext cx="3379412" cy="3143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06E7EF1-BCD8-2C32-D968-843BA51122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7096" y="306297"/>
            <a:ext cx="3449533" cy="68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806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D6326F2-F11F-27CE-7480-2082797F140B}"/>
              </a:ext>
            </a:extLst>
          </p:cNvPr>
          <p:cNvPicPr>
            <a:picLocks noChangeAspect="1"/>
          </p:cNvPicPr>
          <p:nvPr/>
        </p:nvPicPr>
        <p:blipFill>
          <a:blip r:embed="rId2"/>
          <a:stretch>
            <a:fillRect/>
          </a:stretch>
        </p:blipFill>
        <p:spPr>
          <a:xfrm>
            <a:off x="8404782" y="952005"/>
            <a:ext cx="2847852" cy="5773138"/>
          </a:xfrm>
          <a:prstGeom prst="rect">
            <a:avLst/>
          </a:prstGeom>
        </p:spPr>
      </p:pic>
      <p:sp>
        <p:nvSpPr>
          <p:cNvPr id="2" name="Title 1">
            <a:extLst>
              <a:ext uri="{FF2B5EF4-FFF2-40B4-BE49-F238E27FC236}">
                <a16:creationId xmlns:a16="http://schemas.microsoft.com/office/drawing/2014/main" id="{8A7F0948-C110-E68A-09D7-8098B7721340}"/>
              </a:ext>
            </a:extLst>
          </p:cNvPr>
          <p:cNvSpPr>
            <a:spLocks noGrp="1"/>
          </p:cNvSpPr>
          <p:nvPr>
            <p:ph type="title"/>
          </p:nvPr>
        </p:nvSpPr>
        <p:spPr>
          <a:xfrm>
            <a:off x="246496" y="205571"/>
            <a:ext cx="8249804" cy="912832"/>
          </a:xfrm>
        </p:spPr>
        <p:txBody>
          <a:bodyPr>
            <a:noAutofit/>
          </a:bodyPr>
          <a:lstStyle/>
          <a:p>
            <a:r>
              <a:rPr lang="en-US" sz="3600" b="1" dirty="0">
                <a:solidFill>
                  <a:srgbClr val="34A798"/>
                </a:solidFill>
                <a:latin typeface="Poppins" panose="00000500000000000000" pitchFamily="2" charset="0"/>
                <a:cs typeface="Poppins" panose="00000500000000000000" pitchFamily="2" charset="0"/>
              </a:rPr>
              <a:t>Step 4 – Additional Advertising Items</a:t>
            </a:r>
          </a:p>
        </p:txBody>
      </p:sp>
      <p:sp>
        <p:nvSpPr>
          <p:cNvPr id="3" name="Content Placeholder 2">
            <a:extLst>
              <a:ext uri="{FF2B5EF4-FFF2-40B4-BE49-F238E27FC236}">
                <a16:creationId xmlns:a16="http://schemas.microsoft.com/office/drawing/2014/main" id="{7C8C4ACF-1052-3423-5830-B5C9BD60F03E}"/>
              </a:ext>
            </a:extLst>
          </p:cNvPr>
          <p:cNvSpPr>
            <a:spLocks noGrp="1"/>
          </p:cNvSpPr>
          <p:nvPr>
            <p:ph idx="1"/>
          </p:nvPr>
        </p:nvSpPr>
        <p:spPr>
          <a:xfrm>
            <a:off x="620213" y="1592862"/>
            <a:ext cx="6895012" cy="4217388"/>
          </a:xfrm>
        </p:spPr>
        <p:txBody>
          <a:bodyPr vert="horz" lIns="91440" tIns="45720" rIns="91440" bIns="45720" rtlCol="0" anchor="t">
            <a:normAutofit lnSpcReduction="10000"/>
          </a:bodyPr>
          <a:lstStyle/>
          <a:p>
            <a:pPr marL="0" indent="0">
              <a:lnSpc>
                <a:spcPct val="107000"/>
              </a:lnSpc>
              <a:spcBef>
                <a:spcPts val="0"/>
              </a:spcBef>
              <a:spcAft>
                <a:spcPts val="800"/>
              </a:spcAft>
              <a:buNone/>
            </a:pPr>
            <a:r>
              <a:rPr lang="en-US" sz="1800" dirty="0">
                <a:effectLst/>
                <a:latin typeface="Avenir Next LT Pro" panose="020B0504020202020204" pitchFamily="34" charset="0"/>
                <a:ea typeface="Calibri"/>
                <a:cs typeface="Times New Roman"/>
              </a:rPr>
              <a:t>T</a:t>
            </a:r>
            <a:r>
              <a:rPr lang="en-US" sz="1800" dirty="0">
                <a:latin typeface="Avenir Next LT Pro" panose="020B0504020202020204" pitchFamily="34" charset="0"/>
                <a:ea typeface="Calibri"/>
                <a:cs typeface="Times New Roman"/>
              </a:rPr>
              <a:t>he WEF Buyer’s Guide i</a:t>
            </a:r>
            <a:r>
              <a:rPr lang="en-US" sz="1800" dirty="0">
                <a:effectLst/>
                <a:latin typeface="Avenir Next LT Pro" panose="020B0504020202020204" pitchFamily="34" charset="0"/>
                <a:ea typeface="Calibri"/>
                <a:cs typeface="Times New Roman"/>
              </a:rPr>
              <a:t>s heavily integrated with the WEFTEC Exhibitor Directory and will enhance your exposure for WEFTEC and throughout the year.</a:t>
            </a:r>
          </a:p>
          <a:p>
            <a:pPr marL="0" indent="0">
              <a:lnSpc>
                <a:spcPct val="107000"/>
              </a:lnSpc>
              <a:spcBef>
                <a:spcPts val="0"/>
              </a:spcBef>
              <a:spcAft>
                <a:spcPts val="800"/>
              </a:spcAft>
              <a:buNone/>
            </a:pPr>
            <a:r>
              <a:rPr lang="en-US" sz="800" dirty="0">
                <a:effectLst/>
                <a:latin typeface="Avenir Next LT Pro" panose="020B0504020202020204" pitchFamily="34" charset="0"/>
                <a:ea typeface="Calibri"/>
                <a:cs typeface="Times New Roman"/>
              </a:rPr>
              <a:t>   </a:t>
            </a:r>
          </a:p>
          <a:p>
            <a:pPr marL="0" indent="0">
              <a:lnSpc>
                <a:spcPct val="107000"/>
              </a:lnSpc>
              <a:spcBef>
                <a:spcPts val="0"/>
              </a:spcBef>
              <a:spcAft>
                <a:spcPts val="800"/>
              </a:spcAft>
              <a:buNone/>
            </a:pPr>
            <a:r>
              <a:rPr lang="en-US" sz="1800" dirty="0">
                <a:effectLst/>
                <a:latin typeface="Avenir Next LT Pro" panose="020B0504020202020204" pitchFamily="34" charset="0"/>
                <a:ea typeface="Calibri"/>
                <a:cs typeface="Times New Roman"/>
              </a:rPr>
              <a:t>Receive a 15% discount on these opportunities if you select a package </a:t>
            </a:r>
            <a:r>
              <a:rPr lang="en-US" sz="1800" dirty="0">
                <a:latin typeface="Avenir Next LT Pro" panose="020B0504020202020204" pitchFamily="34" charset="0"/>
                <a:ea typeface="Calibri"/>
                <a:cs typeface="Times New Roman"/>
              </a:rPr>
              <a:t>while completing your </a:t>
            </a:r>
            <a:r>
              <a:rPr lang="en-US" sz="1800" dirty="0">
                <a:effectLst/>
                <a:latin typeface="Avenir Next LT Pro" panose="020B0504020202020204" pitchFamily="34" charset="0"/>
                <a:ea typeface="Calibri"/>
                <a:cs typeface="Times New Roman"/>
              </a:rPr>
              <a:t>booth application. </a:t>
            </a:r>
          </a:p>
          <a:p>
            <a:pPr marL="0" indent="0">
              <a:lnSpc>
                <a:spcPct val="107000"/>
              </a:lnSpc>
              <a:spcBef>
                <a:spcPts val="0"/>
              </a:spcBef>
              <a:spcAft>
                <a:spcPts val="800"/>
              </a:spcAft>
              <a:buNone/>
            </a:pPr>
            <a:r>
              <a:rPr lang="en-US" sz="900" dirty="0">
                <a:effectLst/>
                <a:latin typeface="Avenir Next LT Pro" panose="020B0504020202020204" pitchFamily="34" charset="0"/>
                <a:ea typeface="Calibri"/>
                <a:cs typeface="Times New Roman"/>
              </a:rPr>
              <a:t>   </a:t>
            </a:r>
          </a:p>
          <a:p>
            <a:pPr marL="0" marR="0" indent="0">
              <a:lnSpc>
                <a:spcPct val="107000"/>
              </a:lnSpc>
              <a:spcBef>
                <a:spcPts val="0"/>
              </a:spcBef>
              <a:spcAft>
                <a:spcPts val="800"/>
              </a:spcAft>
              <a:buNone/>
            </a:pPr>
            <a:r>
              <a:rPr lang="en-US" sz="1800" b="1" dirty="0">
                <a:effectLst/>
                <a:latin typeface="Avenir Next LT Pro" panose="020B0504020202020204" pitchFamily="34" charset="0"/>
                <a:ea typeface="Calibri"/>
                <a:cs typeface="Times New Roman"/>
              </a:rPr>
              <a:t>Click</a:t>
            </a:r>
            <a:r>
              <a:rPr lang="en-US" sz="1800" dirty="0">
                <a:effectLst/>
                <a:latin typeface="Avenir Next LT Pro" panose="020B0504020202020204" pitchFamily="34" charset="0"/>
                <a:ea typeface="Calibri"/>
                <a:cs typeface="Times New Roman"/>
              </a:rPr>
              <a:t> to see examples of current listings.</a:t>
            </a:r>
          </a:p>
          <a:p>
            <a:pPr marL="0" marR="0" indent="0">
              <a:lnSpc>
                <a:spcPct val="107000"/>
              </a:lnSpc>
              <a:spcBef>
                <a:spcPts val="0"/>
              </a:spcBef>
              <a:spcAft>
                <a:spcPts val="800"/>
              </a:spcAft>
              <a:buNone/>
            </a:pPr>
            <a:r>
              <a:rPr lang="en-US" sz="1800" dirty="0">
                <a:effectLst/>
                <a:latin typeface="Avenir Next LT Pro" panose="020B0504020202020204" pitchFamily="34" charset="0"/>
                <a:ea typeface="Calibri"/>
                <a:cs typeface="Times New Roman"/>
              </a:rPr>
              <a:t>  </a:t>
            </a:r>
          </a:p>
          <a:p>
            <a:pPr marL="0" marR="0" indent="0">
              <a:lnSpc>
                <a:spcPct val="107000"/>
              </a:lnSpc>
              <a:spcBef>
                <a:spcPts val="0"/>
              </a:spcBef>
              <a:spcAft>
                <a:spcPts val="800"/>
              </a:spcAft>
              <a:buNone/>
            </a:pPr>
            <a:r>
              <a:rPr lang="en-US" sz="1800" dirty="0">
                <a:effectLst/>
                <a:latin typeface="Avenir Next LT Pro" panose="020B0504020202020204" pitchFamily="34" charset="0"/>
                <a:ea typeface="Calibri"/>
                <a:cs typeface="Times New Roman"/>
              </a:rPr>
              <a:t>Be sure to click ‘</a:t>
            </a:r>
            <a:r>
              <a:rPr lang="en-US" sz="1800" b="1" dirty="0">
                <a:effectLst/>
                <a:latin typeface="Avenir Next LT Pro" panose="020B0504020202020204" pitchFamily="34" charset="0"/>
                <a:ea typeface="Calibri"/>
                <a:cs typeface="Times New Roman"/>
              </a:rPr>
              <a:t>Add to Cart</a:t>
            </a:r>
            <a:r>
              <a:rPr lang="en-US" sz="1800" dirty="0">
                <a:effectLst/>
                <a:latin typeface="Avenir Next LT Pro" panose="020B0504020202020204" pitchFamily="34" charset="0"/>
                <a:ea typeface="Calibri"/>
                <a:cs typeface="Times New Roman"/>
              </a:rPr>
              <a:t>’ if you would like to add the item. </a:t>
            </a:r>
          </a:p>
          <a:p>
            <a:pPr marL="0" marR="0" indent="0">
              <a:lnSpc>
                <a:spcPct val="107000"/>
              </a:lnSpc>
              <a:spcBef>
                <a:spcPts val="0"/>
              </a:spcBef>
              <a:spcAft>
                <a:spcPts val="800"/>
              </a:spcAft>
              <a:buNone/>
            </a:pPr>
            <a:r>
              <a:rPr lang="en-US" sz="900" dirty="0">
                <a:effectLst/>
                <a:latin typeface="Avenir Next LT Pro" panose="020B0504020202020204" pitchFamily="34" charset="0"/>
                <a:ea typeface="Calibri"/>
                <a:cs typeface="Times New Roman"/>
              </a:rPr>
              <a:t>  </a:t>
            </a:r>
          </a:p>
          <a:p>
            <a:pPr marL="0" marR="0" indent="0">
              <a:lnSpc>
                <a:spcPct val="107000"/>
              </a:lnSpc>
              <a:spcBef>
                <a:spcPts val="0"/>
              </a:spcBef>
              <a:spcAft>
                <a:spcPts val="800"/>
              </a:spcAft>
              <a:buNone/>
            </a:pPr>
            <a:r>
              <a:rPr lang="en-US" sz="1800" dirty="0">
                <a:effectLst/>
                <a:latin typeface="Avenir Next LT Pro" panose="020B0504020202020204" pitchFamily="34" charset="0"/>
                <a:ea typeface="Calibri"/>
                <a:cs typeface="Times New Roman"/>
              </a:rPr>
              <a:t>Click “</a:t>
            </a:r>
            <a:r>
              <a:rPr lang="en-US" sz="1800" b="1" dirty="0">
                <a:effectLst/>
                <a:latin typeface="Avenir Next LT Pro" panose="020B0504020202020204" pitchFamily="34" charset="0"/>
                <a:ea typeface="Calibri"/>
                <a:cs typeface="Times New Roman"/>
              </a:rPr>
              <a:t>Continue</a:t>
            </a:r>
            <a:r>
              <a:rPr lang="en-US" sz="1800" dirty="0">
                <a:effectLst/>
                <a:latin typeface="Avenir Next LT Pro" panose="020B0504020202020204" pitchFamily="34" charset="0"/>
                <a:ea typeface="Calibri"/>
                <a:cs typeface="Times New Roman"/>
              </a:rPr>
              <a:t>”, at the bottom or top of the page when complete.</a:t>
            </a:r>
          </a:p>
          <a:p>
            <a:pPr marL="0" marR="0" indent="0">
              <a:lnSpc>
                <a:spcPct val="107000"/>
              </a:lnSpc>
              <a:spcBef>
                <a:spcPts val="0"/>
              </a:spcBef>
              <a:spcAft>
                <a:spcPts val="800"/>
              </a:spcAft>
              <a:buNone/>
            </a:pPr>
            <a:endParaRPr lang="en-US" sz="1800" dirty="0">
              <a:latin typeface="Avenir Next LT Pro" panose="020B05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latin typeface="Avenir Next LT Pro" panose="020B05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indent="0">
              <a:buNone/>
            </a:pPr>
            <a:endParaRPr lang="en-US" dirty="0">
              <a:latin typeface="Avenir Next LT Pro" panose="020B0504020202020204" pitchFamily="34" charset="0"/>
            </a:endParaRPr>
          </a:p>
        </p:txBody>
      </p:sp>
      <p:cxnSp>
        <p:nvCxnSpPr>
          <p:cNvPr id="6" name="Straight Arrow Connector 5">
            <a:extLst>
              <a:ext uri="{FF2B5EF4-FFF2-40B4-BE49-F238E27FC236}">
                <a16:creationId xmlns:a16="http://schemas.microsoft.com/office/drawing/2014/main" id="{A66F8E70-D8CC-F83B-D11D-34C781EEF773}"/>
              </a:ext>
            </a:extLst>
          </p:cNvPr>
          <p:cNvCxnSpPr>
            <a:cxnSpLocks/>
          </p:cNvCxnSpPr>
          <p:nvPr/>
        </p:nvCxnSpPr>
        <p:spPr>
          <a:xfrm flipV="1">
            <a:off x="4924425" y="3429000"/>
            <a:ext cx="3571875" cy="4095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679C365-3337-4465-3956-B1842F2010CF}"/>
              </a:ext>
            </a:extLst>
          </p:cNvPr>
          <p:cNvCxnSpPr>
            <a:cxnSpLocks/>
          </p:cNvCxnSpPr>
          <p:nvPr/>
        </p:nvCxnSpPr>
        <p:spPr>
          <a:xfrm>
            <a:off x="4924425" y="3838574"/>
            <a:ext cx="3571875" cy="20089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9BD48569-576E-3FA8-7BDA-DDD47BFED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300" y="132857"/>
            <a:ext cx="3449533" cy="68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305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0948-C110-E68A-09D7-8098B7721340}"/>
              </a:ext>
            </a:extLst>
          </p:cNvPr>
          <p:cNvSpPr>
            <a:spLocks noGrp="1"/>
          </p:cNvSpPr>
          <p:nvPr>
            <p:ph type="title"/>
          </p:nvPr>
        </p:nvSpPr>
        <p:spPr>
          <a:xfrm>
            <a:off x="838200" y="365126"/>
            <a:ext cx="10515600" cy="912832"/>
          </a:xfrm>
        </p:spPr>
        <p:txBody>
          <a:bodyPr>
            <a:noAutofit/>
          </a:bodyPr>
          <a:lstStyle/>
          <a:p>
            <a:r>
              <a:rPr lang="en-US" sz="3600" b="1" dirty="0">
                <a:solidFill>
                  <a:srgbClr val="34A798"/>
                </a:solidFill>
                <a:latin typeface="Poppins" panose="00000500000000000000" pitchFamily="2" charset="0"/>
                <a:cs typeface="Poppins" panose="00000500000000000000" pitchFamily="2" charset="0"/>
              </a:rPr>
              <a:t>Step 5 – Confirm Order</a:t>
            </a:r>
          </a:p>
        </p:txBody>
      </p:sp>
      <p:sp>
        <p:nvSpPr>
          <p:cNvPr id="3" name="Content Placeholder 2">
            <a:extLst>
              <a:ext uri="{FF2B5EF4-FFF2-40B4-BE49-F238E27FC236}">
                <a16:creationId xmlns:a16="http://schemas.microsoft.com/office/drawing/2014/main" id="{7C8C4ACF-1052-3423-5830-B5C9BD60F03E}"/>
              </a:ext>
            </a:extLst>
          </p:cNvPr>
          <p:cNvSpPr>
            <a:spLocks noGrp="1"/>
          </p:cNvSpPr>
          <p:nvPr>
            <p:ph idx="1"/>
          </p:nvPr>
        </p:nvSpPr>
        <p:spPr>
          <a:xfrm>
            <a:off x="838200" y="1574232"/>
            <a:ext cx="4325566" cy="4918642"/>
          </a:xfrm>
        </p:spPr>
        <p:txBody>
          <a:bodyPr>
            <a:normAutofit/>
          </a:bodyPr>
          <a:lstStyle/>
          <a:p>
            <a:pPr marL="0" marR="0" indent="0">
              <a:lnSpc>
                <a:spcPct val="107000"/>
              </a:lnSpc>
              <a:spcBef>
                <a:spcPts val="0"/>
              </a:spcBef>
              <a:spcAft>
                <a:spcPts val="800"/>
              </a:spcAft>
              <a:buNone/>
            </a:pPr>
            <a:r>
              <a:rPr lang="en-US" sz="2000" b="1" dirty="0">
                <a:latin typeface="Avenir Next LT Pro" panose="020B0504020202020204" pitchFamily="34" charset="0"/>
                <a:ea typeface="Calibri" panose="020F0502020204030204" pitchFamily="34" charset="0"/>
                <a:cs typeface="Times New Roman" panose="02020603050405020304" pitchFamily="18" charset="0"/>
              </a:rPr>
              <a:t>Review your exhibit application</a:t>
            </a:r>
            <a:r>
              <a:rPr lang="en-US" sz="2000" dirty="0">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Bef>
                <a:spcPts val="0"/>
              </a:spcBef>
              <a:spcAft>
                <a:spcPts val="800"/>
              </a:spcAft>
            </a:pPr>
            <a:r>
              <a:rPr lang="en-US" sz="1800" dirty="0">
                <a:latin typeface="Avenir Next LT Pro" panose="020B0504020202020204" pitchFamily="34" charset="0"/>
                <a:ea typeface="Calibri" panose="020F0502020204030204" pitchFamily="34" charset="0"/>
                <a:cs typeface="Times New Roman" panose="02020603050405020304" pitchFamily="18" charset="0"/>
              </a:rPr>
              <a:t>If any changes need to be made, click ‘Edit’ to go back. </a:t>
            </a:r>
          </a:p>
          <a:p>
            <a:pPr marL="0" indent="0">
              <a:lnSpc>
                <a:spcPct val="107000"/>
              </a:lnSpc>
              <a:spcBef>
                <a:spcPts val="0"/>
              </a:spcBef>
              <a:spcAft>
                <a:spcPts val="800"/>
              </a:spcAft>
              <a:buNone/>
            </a:pPr>
            <a:endParaRPr lang="en-US" sz="8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800" dirty="0">
                <a:latin typeface="Avenir Next LT Pro" panose="020B0504020202020204" pitchFamily="34" charset="0"/>
                <a:ea typeface="Calibri" panose="020F0502020204030204" pitchFamily="34" charset="0"/>
                <a:cs typeface="Times New Roman" panose="02020603050405020304" pitchFamily="18" charset="0"/>
              </a:rPr>
              <a:t>At the bottom of this page, indicate your agreement to the </a:t>
            </a:r>
            <a:r>
              <a:rPr lang="en-US" sz="1800" dirty="0">
                <a:latin typeface="Avenir Next LT Pro" panose="020B0504020202020204" pitchFamily="34" charset="0"/>
                <a:ea typeface="Calibri" panose="020F0502020204030204" pitchFamily="34" charset="0"/>
                <a:cs typeface="Times New Roman" panose="02020603050405020304" pitchFamily="18" charset="0"/>
                <a:hlinkClick r:id="rId2"/>
              </a:rPr>
              <a:t>WEFTEC Exhibitor License Agreement</a:t>
            </a:r>
            <a:r>
              <a:rPr lang="en-US" sz="1800" dirty="0">
                <a:latin typeface="Avenir Next LT Pro" panose="020B0504020202020204" pitchFamily="34" charset="0"/>
                <a:ea typeface="Calibri" panose="020F0502020204030204" pitchFamily="34" charset="0"/>
                <a:cs typeface="Times New Roman" panose="02020603050405020304" pitchFamily="18" charset="0"/>
              </a:rPr>
              <a:t> by providing a signature, name, and job title of the person completing the application.</a:t>
            </a:r>
          </a:p>
          <a:p>
            <a:pPr marL="0" indent="0">
              <a:lnSpc>
                <a:spcPct val="107000"/>
              </a:lnSpc>
              <a:spcBef>
                <a:spcPts val="0"/>
              </a:spcBef>
              <a:spcAft>
                <a:spcPts val="800"/>
              </a:spcAft>
              <a:buNone/>
            </a:pPr>
            <a:endParaRPr lang="en-US" sz="8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800" dirty="0">
                <a:latin typeface="Avenir Next LT Pro" panose="020B0504020202020204" pitchFamily="34" charset="0"/>
                <a:ea typeface="Calibri" panose="020F0502020204030204" pitchFamily="34" charset="0"/>
                <a:cs typeface="Times New Roman" panose="02020603050405020304" pitchFamily="18" charset="0"/>
              </a:rPr>
              <a:t>Once the ‘Continue’ button is clicked at the bottom of the page, you </a:t>
            </a:r>
            <a:r>
              <a:rPr lang="en-US" sz="1800" b="1" dirty="0">
                <a:latin typeface="Avenir Next LT Pro" panose="020B0504020202020204" pitchFamily="34" charset="0"/>
                <a:ea typeface="Calibri" panose="020F0502020204030204" pitchFamily="34" charset="0"/>
                <a:cs typeface="Times New Roman" panose="02020603050405020304" pitchFamily="18" charset="0"/>
              </a:rPr>
              <a:t>WILL NOT</a:t>
            </a:r>
            <a:r>
              <a:rPr lang="en-US" sz="1800" dirty="0">
                <a:latin typeface="Avenir Next LT Pro" panose="020B0504020202020204" pitchFamily="34" charset="0"/>
                <a:ea typeface="Calibri" panose="020F0502020204030204" pitchFamily="34" charset="0"/>
                <a:cs typeface="Times New Roman" panose="02020603050405020304" pitchFamily="18" charset="0"/>
              </a:rPr>
              <a:t> be able to go back to change your application. </a:t>
            </a:r>
          </a:p>
          <a:p>
            <a:pPr marL="0" marR="0" indent="0">
              <a:lnSpc>
                <a:spcPct val="107000"/>
              </a:lnSpc>
              <a:spcBef>
                <a:spcPts val="0"/>
              </a:spcBef>
              <a:spcAft>
                <a:spcPts val="800"/>
              </a:spcAft>
              <a:buNone/>
            </a:pPr>
            <a:endParaRPr lang="en-US" sz="1800" dirty="0">
              <a:latin typeface="Avenir Next LT Pro" panose="020B05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latin typeface="Avenir Next LT Pro" panose="020B05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indent="0">
              <a:buNone/>
            </a:pPr>
            <a:endParaRPr lang="en-US" dirty="0">
              <a:latin typeface="Avenir Next LT Pro" panose="020B0504020202020204" pitchFamily="34" charset="0"/>
            </a:endParaRPr>
          </a:p>
        </p:txBody>
      </p:sp>
      <p:sp>
        <p:nvSpPr>
          <p:cNvPr id="15" name="Arrow: Right 14">
            <a:extLst>
              <a:ext uri="{FF2B5EF4-FFF2-40B4-BE49-F238E27FC236}">
                <a16:creationId xmlns:a16="http://schemas.microsoft.com/office/drawing/2014/main" id="{A01ACBAA-ADAC-D19F-A734-9C4A6500D1E5}"/>
              </a:ext>
            </a:extLst>
          </p:cNvPr>
          <p:cNvSpPr/>
          <p:nvPr/>
        </p:nvSpPr>
        <p:spPr>
          <a:xfrm rot="8330196">
            <a:off x="7978027" y="3034153"/>
            <a:ext cx="358086" cy="152230"/>
          </a:xfrm>
          <a:prstGeom prst="rightArrow">
            <a:avLst/>
          </a:prstGeom>
          <a:solidFill>
            <a:srgbClr val="FF0000"/>
          </a:solid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descr="A screenshot of a computer&#10;&#10;Description automatically generated">
            <a:extLst>
              <a:ext uri="{FF2B5EF4-FFF2-40B4-BE49-F238E27FC236}">
                <a16:creationId xmlns:a16="http://schemas.microsoft.com/office/drawing/2014/main" id="{15368F96-D0DB-9F2D-7309-2D5ADDC52D2B}"/>
              </a:ext>
            </a:extLst>
          </p:cNvPr>
          <p:cNvPicPr>
            <a:picLocks noChangeAspect="1"/>
          </p:cNvPicPr>
          <p:nvPr/>
        </p:nvPicPr>
        <p:blipFill>
          <a:blip r:embed="rId3"/>
          <a:stretch>
            <a:fillRect/>
          </a:stretch>
        </p:blipFill>
        <p:spPr>
          <a:xfrm>
            <a:off x="5424470" y="1575941"/>
            <a:ext cx="3757222" cy="2579078"/>
          </a:xfrm>
          <a:prstGeom prst="rect">
            <a:avLst/>
          </a:prstGeom>
        </p:spPr>
      </p:pic>
      <p:sp>
        <p:nvSpPr>
          <p:cNvPr id="6" name="Arrow: Left 5">
            <a:extLst>
              <a:ext uri="{FF2B5EF4-FFF2-40B4-BE49-F238E27FC236}">
                <a16:creationId xmlns:a16="http://schemas.microsoft.com/office/drawing/2014/main" id="{F8DAE24B-8254-44F9-E250-F173EAF5CE4E}"/>
              </a:ext>
            </a:extLst>
          </p:cNvPr>
          <p:cNvSpPr/>
          <p:nvPr/>
        </p:nvSpPr>
        <p:spPr>
          <a:xfrm>
            <a:off x="7397676" y="2044816"/>
            <a:ext cx="577304" cy="16883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7F73AA95-41C6-E04B-FD03-333EDFA99DF5}"/>
              </a:ext>
            </a:extLst>
          </p:cNvPr>
          <p:cNvSpPr/>
          <p:nvPr/>
        </p:nvSpPr>
        <p:spPr>
          <a:xfrm rot="10800000">
            <a:off x="7845996" y="4688603"/>
            <a:ext cx="630116" cy="19901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51DB3F38-7C0C-EAF8-B192-95B47D4E7559}"/>
              </a:ext>
            </a:extLst>
          </p:cNvPr>
          <p:cNvSpPr/>
          <p:nvPr/>
        </p:nvSpPr>
        <p:spPr>
          <a:xfrm rot="10800000">
            <a:off x="7850349" y="5107906"/>
            <a:ext cx="622571" cy="19146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443DD470-6DFE-5E8E-7A5C-71E1F79BDED8}"/>
              </a:ext>
            </a:extLst>
          </p:cNvPr>
          <p:cNvSpPr/>
          <p:nvPr/>
        </p:nvSpPr>
        <p:spPr>
          <a:xfrm rot="10800000">
            <a:off x="7845995" y="5420424"/>
            <a:ext cx="630116" cy="19901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signature on a document&#10;&#10;Description automatically generated">
            <a:extLst>
              <a:ext uri="{FF2B5EF4-FFF2-40B4-BE49-F238E27FC236}">
                <a16:creationId xmlns:a16="http://schemas.microsoft.com/office/drawing/2014/main" id="{2FE0D336-884C-0E9D-62A3-0F80E3F3530E}"/>
              </a:ext>
            </a:extLst>
          </p:cNvPr>
          <p:cNvPicPr>
            <a:picLocks noChangeAspect="1"/>
          </p:cNvPicPr>
          <p:nvPr/>
        </p:nvPicPr>
        <p:blipFill>
          <a:blip r:embed="rId4"/>
          <a:stretch>
            <a:fillRect/>
          </a:stretch>
        </p:blipFill>
        <p:spPr>
          <a:xfrm>
            <a:off x="8561625" y="1554178"/>
            <a:ext cx="3314949" cy="5115208"/>
          </a:xfrm>
          <a:prstGeom prst="rect">
            <a:avLst/>
          </a:prstGeom>
        </p:spPr>
      </p:pic>
      <p:sp>
        <p:nvSpPr>
          <p:cNvPr id="16" name="Arrow: Left 15">
            <a:extLst>
              <a:ext uri="{FF2B5EF4-FFF2-40B4-BE49-F238E27FC236}">
                <a16:creationId xmlns:a16="http://schemas.microsoft.com/office/drawing/2014/main" id="{76DB90AF-9554-36A1-4BC6-D91B652C2026}"/>
              </a:ext>
            </a:extLst>
          </p:cNvPr>
          <p:cNvSpPr/>
          <p:nvPr/>
        </p:nvSpPr>
        <p:spPr>
          <a:xfrm rot="10800000">
            <a:off x="7853540" y="4009593"/>
            <a:ext cx="630116" cy="19901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D4529E7-7AA3-829A-EE21-1ED2B44228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2180" y="244076"/>
            <a:ext cx="3449533" cy="68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053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E969E6-93B8-42AE-9309-2E00E56CD759}"/>
              </a:ext>
            </a:extLst>
          </p:cNvPr>
          <p:cNvPicPr>
            <a:picLocks noChangeAspect="1"/>
          </p:cNvPicPr>
          <p:nvPr/>
        </p:nvPicPr>
        <p:blipFill>
          <a:blip r:embed="rId2"/>
          <a:stretch>
            <a:fillRect/>
          </a:stretch>
        </p:blipFill>
        <p:spPr>
          <a:xfrm>
            <a:off x="5408553" y="623254"/>
            <a:ext cx="4549824" cy="5734674"/>
          </a:xfrm>
          <a:prstGeom prst="rect">
            <a:avLst/>
          </a:prstGeom>
        </p:spPr>
      </p:pic>
      <p:sp>
        <p:nvSpPr>
          <p:cNvPr id="2" name="Title 1">
            <a:extLst>
              <a:ext uri="{FF2B5EF4-FFF2-40B4-BE49-F238E27FC236}">
                <a16:creationId xmlns:a16="http://schemas.microsoft.com/office/drawing/2014/main" id="{8A7F0948-C110-E68A-09D7-8098B7721340}"/>
              </a:ext>
            </a:extLst>
          </p:cNvPr>
          <p:cNvSpPr>
            <a:spLocks noGrp="1"/>
          </p:cNvSpPr>
          <p:nvPr>
            <p:ph type="title"/>
          </p:nvPr>
        </p:nvSpPr>
        <p:spPr>
          <a:xfrm>
            <a:off x="534437" y="248185"/>
            <a:ext cx="10515600" cy="912832"/>
          </a:xfrm>
        </p:spPr>
        <p:txBody>
          <a:bodyPr>
            <a:noAutofit/>
          </a:bodyPr>
          <a:lstStyle/>
          <a:p>
            <a:r>
              <a:rPr lang="en-US" sz="3600" b="1" dirty="0">
                <a:solidFill>
                  <a:srgbClr val="34A798"/>
                </a:solidFill>
                <a:latin typeface="Poppins" panose="00000500000000000000" pitchFamily="2" charset="0"/>
                <a:cs typeface="Poppins" panose="00000500000000000000" pitchFamily="2" charset="0"/>
              </a:rPr>
              <a:t>Step 6 – Payment</a:t>
            </a:r>
          </a:p>
        </p:txBody>
      </p:sp>
      <p:sp>
        <p:nvSpPr>
          <p:cNvPr id="3" name="Content Placeholder 2">
            <a:extLst>
              <a:ext uri="{FF2B5EF4-FFF2-40B4-BE49-F238E27FC236}">
                <a16:creationId xmlns:a16="http://schemas.microsoft.com/office/drawing/2014/main" id="{7C8C4ACF-1052-3423-5830-B5C9BD60F03E}"/>
              </a:ext>
            </a:extLst>
          </p:cNvPr>
          <p:cNvSpPr>
            <a:spLocks noGrp="1"/>
          </p:cNvSpPr>
          <p:nvPr>
            <p:ph idx="1"/>
          </p:nvPr>
        </p:nvSpPr>
        <p:spPr>
          <a:xfrm>
            <a:off x="513554" y="1191230"/>
            <a:ext cx="4866238" cy="5346702"/>
          </a:xfrm>
        </p:spPr>
        <p:txBody>
          <a:bodyPr vert="horz" lIns="91440" tIns="45720" rIns="91440" bIns="45720" rtlCol="0" anchor="t">
            <a:normAutofit fontScale="92500" lnSpcReduction="20000"/>
          </a:bodyPr>
          <a:lstStyle/>
          <a:p>
            <a:pPr marL="0" indent="0">
              <a:lnSpc>
                <a:spcPct val="107000"/>
              </a:lnSpc>
              <a:spcBef>
                <a:spcPts val="0"/>
              </a:spcBef>
              <a:spcAft>
                <a:spcPts val="800"/>
              </a:spcAft>
              <a:buNone/>
            </a:pPr>
            <a:r>
              <a:rPr lang="en-US" sz="1800" dirty="0">
                <a:effectLst/>
                <a:latin typeface="Avenir Next LT Pro" panose="020B0504020202020204" pitchFamily="34" charset="0"/>
                <a:ea typeface="Calibri"/>
                <a:cs typeface="Times New Roman"/>
              </a:rPr>
              <a:t>A 50% deposit for your exhibit space is due with the booth application. The remaining balance is due by </a:t>
            </a:r>
            <a:r>
              <a:rPr lang="en-US" sz="1800" dirty="0">
                <a:latin typeface="Avenir Next LT Pro" panose="020B0504020202020204" pitchFamily="34" charset="0"/>
                <a:ea typeface="Calibri"/>
                <a:cs typeface="Times New Roman"/>
              </a:rPr>
              <a:t>April 30</a:t>
            </a:r>
            <a:r>
              <a:rPr lang="en-US" sz="1800" dirty="0">
                <a:effectLst/>
                <a:latin typeface="Avenir Next LT Pro" panose="020B0504020202020204" pitchFamily="34" charset="0"/>
                <a:ea typeface="Calibri"/>
                <a:cs typeface="Times New Roman"/>
              </a:rPr>
              <a:t>, </a:t>
            </a:r>
            <a:r>
              <a:rPr lang="en-US" sz="1800" dirty="0">
                <a:latin typeface="Avenir Next LT Pro" panose="020B0504020202020204" pitchFamily="34" charset="0"/>
                <a:ea typeface="Calibri"/>
                <a:cs typeface="Times New Roman"/>
              </a:rPr>
              <a:t>2026</a:t>
            </a:r>
            <a:r>
              <a:rPr lang="en-US" sz="1800" dirty="0">
                <a:effectLst/>
                <a:latin typeface="Avenir Next LT Pro" panose="020B0504020202020204" pitchFamily="34" charset="0"/>
                <a:ea typeface="Calibri"/>
                <a:cs typeface="Times New Roman"/>
              </a:rPr>
              <a:t>. </a:t>
            </a:r>
          </a:p>
          <a:p>
            <a:pPr marL="0" indent="0">
              <a:lnSpc>
                <a:spcPct val="107000"/>
              </a:lnSpc>
              <a:spcBef>
                <a:spcPts val="0"/>
              </a:spcBef>
              <a:spcAft>
                <a:spcPts val="800"/>
              </a:spcAft>
              <a:buNone/>
            </a:pPr>
            <a:r>
              <a:rPr lang="en-US" sz="900" dirty="0">
                <a:effectLst/>
                <a:latin typeface="Avenir Next LT Pro" panose="020B0504020202020204" pitchFamily="34" charset="0"/>
                <a:ea typeface="Calibri"/>
                <a:cs typeface="Times New Roman"/>
              </a:rPr>
              <a:t>  </a:t>
            </a:r>
          </a:p>
          <a:p>
            <a:pPr marL="0" indent="0">
              <a:lnSpc>
                <a:spcPct val="107000"/>
              </a:lnSpc>
              <a:spcBef>
                <a:spcPts val="0"/>
              </a:spcBef>
              <a:spcAft>
                <a:spcPts val="800"/>
              </a:spcAft>
              <a:buNone/>
            </a:pPr>
            <a:r>
              <a:rPr lang="en-US" sz="1800" dirty="0">
                <a:effectLst/>
                <a:latin typeface="Avenir Next LT Pro" panose="020B0504020202020204" pitchFamily="34" charset="0"/>
                <a:ea typeface="Calibri"/>
                <a:cs typeface="Times New Roman"/>
              </a:rPr>
              <a:t>Any applications submitted on </a:t>
            </a:r>
            <a:r>
              <a:rPr lang="en-US" sz="1800" dirty="0">
                <a:latin typeface="Avenir Next LT Pro" panose="020B0504020202020204" pitchFamily="34" charset="0"/>
                <a:ea typeface="Calibri"/>
                <a:cs typeface="Times New Roman"/>
              </a:rPr>
              <a:t>May </a:t>
            </a:r>
            <a:r>
              <a:rPr lang="en-US" sz="1800" dirty="0">
                <a:effectLst/>
                <a:latin typeface="Avenir Next LT Pro" panose="020B0504020202020204" pitchFamily="34" charset="0"/>
                <a:ea typeface="Calibri"/>
                <a:cs typeface="Times New Roman"/>
              </a:rPr>
              <a:t>1 or later require a 100% booth deposit to be reviewed/assigned. </a:t>
            </a:r>
          </a:p>
          <a:p>
            <a:pPr marL="0" indent="0">
              <a:lnSpc>
                <a:spcPct val="107000"/>
              </a:lnSpc>
              <a:spcBef>
                <a:spcPts val="0"/>
              </a:spcBef>
              <a:spcAft>
                <a:spcPts val="800"/>
              </a:spcAft>
              <a:buNone/>
            </a:pPr>
            <a:r>
              <a:rPr lang="en-US" sz="900" dirty="0">
                <a:effectLst/>
                <a:latin typeface="Avenir Next LT Pro" panose="020B0504020202020204" pitchFamily="34" charset="0"/>
                <a:ea typeface="Calibri"/>
                <a:cs typeface="Times New Roman"/>
              </a:rPr>
              <a:t>  </a:t>
            </a:r>
          </a:p>
          <a:p>
            <a:pPr marL="0" indent="0">
              <a:lnSpc>
                <a:spcPct val="107000"/>
              </a:lnSpc>
              <a:spcBef>
                <a:spcPts val="0"/>
              </a:spcBef>
              <a:spcAft>
                <a:spcPts val="800"/>
              </a:spcAft>
              <a:buNone/>
            </a:pPr>
            <a:r>
              <a:rPr lang="en-US" sz="1800" dirty="0">
                <a:effectLst/>
                <a:latin typeface="Avenir Next LT Pro" panose="020B0504020202020204" pitchFamily="34" charset="0"/>
                <a:ea typeface="Calibri"/>
                <a:cs typeface="Times New Roman"/>
              </a:rPr>
              <a:t>If an exhibit credit was transferred to WEFTEC </a:t>
            </a:r>
            <a:r>
              <a:rPr lang="en-US" sz="1800" dirty="0">
                <a:latin typeface="Avenir Next LT Pro" panose="020B0504020202020204" pitchFamily="34" charset="0"/>
                <a:ea typeface="Calibri"/>
                <a:cs typeface="Times New Roman"/>
              </a:rPr>
              <a:t>2026</a:t>
            </a:r>
            <a:r>
              <a:rPr lang="en-US" sz="1800" dirty="0">
                <a:effectLst/>
                <a:latin typeface="Avenir Next LT Pro" panose="020B0504020202020204" pitchFamily="34" charset="0"/>
                <a:ea typeface="Calibri"/>
                <a:cs typeface="Times New Roman"/>
              </a:rPr>
              <a:t>, you will see “Applied Credits” notated under your total.</a:t>
            </a:r>
          </a:p>
          <a:p>
            <a:pPr marL="0" indent="0">
              <a:lnSpc>
                <a:spcPct val="107000"/>
              </a:lnSpc>
              <a:spcBef>
                <a:spcPts val="0"/>
              </a:spcBef>
              <a:spcAft>
                <a:spcPts val="800"/>
              </a:spcAft>
              <a:buNone/>
            </a:pPr>
            <a:r>
              <a:rPr lang="en-US" sz="900" dirty="0">
                <a:effectLst/>
                <a:latin typeface="Avenir Next LT Pro" panose="020B0504020202020204" pitchFamily="34" charset="0"/>
                <a:ea typeface="Calibri"/>
                <a:cs typeface="Times New Roman"/>
              </a:rPr>
              <a:t>   </a:t>
            </a:r>
          </a:p>
          <a:p>
            <a:pPr marL="0" indent="0">
              <a:lnSpc>
                <a:spcPct val="107000"/>
              </a:lnSpc>
              <a:spcBef>
                <a:spcPts val="0"/>
              </a:spcBef>
              <a:spcAft>
                <a:spcPts val="800"/>
              </a:spcAft>
              <a:buNone/>
            </a:pPr>
            <a:r>
              <a:rPr lang="en-US" sz="1800" dirty="0">
                <a:effectLst/>
                <a:latin typeface="Avenir Next LT Pro" panose="020B0504020202020204" pitchFamily="34" charset="0"/>
                <a:ea typeface="Calibri"/>
                <a:cs typeface="Times New Roman"/>
              </a:rPr>
              <a:t>Under ‘</a:t>
            </a:r>
            <a:r>
              <a:rPr lang="en-US" sz="1800" b="1" dirty="0">
                <a:effectLst/>
                <a:latin typeface="Avenir Next LT Pro" panose="020B0504020202020204" pitchFamily="34" charset="0"/>
                <a:ea typeface="Calibri"/>
                <a:cs typeface="Times New Roman"/>
              </a:rPr>
              <a:t>Payment </a:t>
            </a:r>
            <a:r>
              <a:rPr lang="en-US" sz="1800" b="1" dirty="0">
                <a:latin typeface="Avenir Next LT Pro" panose="020B0504020202020204" pitchFamily="34" charset="0"/>
                <a:ea typeface="Calibri"/>
                <a:cs typeface="Times New Roman"/>
              </a:rPr>
              <a:t>Details</a:t>
            </a:r>
            <a:r>
              <a:rPr lang="en-US" sz="1800" dirty="0">
                <a:latin typeface="Avenir Next LT Pro" panose="020B0504020202020204" pitchFamily="34" charset="0"/>
                <a:ea typeface="Calibri"/>
                <a:cs typeface="Times New Roman"/>
              </a:rPr>
              <a:t>’</a:t>
            </a:r>
            <a:r>
              <a:rPr lang="en-US" sz="1800" dirty="0">
                <a:effectLst/>
                <a:latin typeface="Avenir Next LT Pro" panose="020B0504020202020204" pitchFamily="34" charset="0"/>
                <a:ea typeface="Calibri"/>
                <a:cs typeface="Times New Roman"/>
              </a:rPr>
              <a:t>, select ‘Credit Card’ or ‘Bill Me’. By selecting ‘Bill Me’, you choose to make a payment by check, wire transfer, ACH, etc.  An invoice will automatically be sent when this option is selected. </a:t>
            </a:r>
          </a:p>
          <a:p>
            <a:pPr marL="0" indent="0">
              <a:lnSpc>
                <a:spcPct val="107000"/>
              </a:lnSpc>
              <a:spcBef>
                <a:spcPts val="0"/>
              </a:spcBef>
              <a:spcAft>
                <a:spcPts val="800"/>
              </a:spcAft>
              <a:buNone/>
            </a:pPr>
            <a:endParaRPr lang="en-US" sz="1100" dirty="0">
              <a:effectLst/>
              <a:latin typeface="Avenir Next LT Pro" panose="020B0504020202020204" pitchFamily="34" charset="0"/>
              <a:ea typeface="Calibri"/>
              <a:cs typeface="Times New Roman"/>
            </a:endParaRPr>
          </a:p>
          <a:p>
            <a:pPr marL="0" indent="0">
              <a:lnSpc>
                <a:spcPct val="107000"/>
              </a:lnSpc>
              <a:spcBef>
                <a:spcPts val="0"/>
              </a:spcBef>
              <a:spcAft>
                <a:spcPts val="800"/>
              </a:spcAft>
              <a:buNone/>
            </a:pPr>
            <a:r>
              <a:rPr lang="en-US" sz="1800" b="1" dirty="0">
                <a:solidFill>
                  <a:srgbClr val="FF0000"/>
                </a:solidFill>
                <a:effectLst/>
                <a:latin typeface="Avenir Next LT Pro" panose="020B0504020202020204" pitchFamily="34" charset="0"/>
                <a:ea typeface="Calibri"/>
                <a:cs typeface="Times New Roman"/>
              </a:rPr>
              <a:t>Note: Booth assignments wil</a:t>
            </a:r>
            <a:r>
              <a:rPr lang="en-US" sz="1800" b="1" dirty="0">
                <a:solidFill>
                  <a:srgbClr val="FF0000"/>
                </a:solidFill>
                <a:latin typeface="Avenir Next LT Pro" panose="020B0504020202020204" pitchFamily="34" charset="0"/>
                <a:ea typeface="Calibri"/>
                <a:cs typeface="Times New Roman"/>
              </a:rPr>
              <a:t>l not be made without the required </a:t>
            </a:r>
            <a:r>
              <a:rPr lang="en-US" sz="1800" b="1" dirty="0">
                <a:solidFill>
                  <a:srgbClr val="FF0000"/>
                </a:solidFill>
                <a:effectLst/>
                <a:latin typeface="Avenir Next LT Pro" panose="020B0504020202020204" pitchFamily="34" charset="0"/>
                <a:ea typeface="Calibri"/>
                <a:cs typeface="Times New Roman"/>
              </a:rPr>
              <a:t>50% booth deposit.</a:t>
            </a:r>
          </a:p>
        </p:txBody>
      </p:sp>
      <p:sp>
        <p:nvSpPr>
          <p:cNvPr id="8" name="TextBox 7">
            <a:extLst>
              <a:ext uri="{FF2B5EF4-FFF2-40B4-BE49-F238E27FC236}">
                <a16:creationId xmlns:a16="http://schemas.microsoft.com/office/drawing/2014/main" id="{C92F6BFC-FDA5-1E5F-F5B2-88D17F67686C}"/>
              </a:ext>
            </a:extLst>
          </p:cNvPr>
          <p:cNvSpPr txBox="1"/>
          <p:nvPr/>
        </p:nvSpPr>
        <p:spPr>
          <a:xfrm>
            <a:off x="10043715" y="4438235"/>
            <a:ext cx="1569784" cy="1919693"/>
          </a:xfrm>
          <a:prstGeom prst="rect">
            <a:avLst/>
          </a:prstGeom>
          <a:noFill/>
          <a:ln>
            <a:solidFill>
              <a:schemeClr val="tx1"/>
            </a:solidFill>
          </a:ln>
        </p:spPr>
        <p:txBody>
          <a:bodyPr wrap="square">
            <a:spAutoFit/>
          </a:bodyPr>
          <a:lstStyle/>
          <a:p>
            <a:pPr marL="0" marR="0" indent="0">
              <a:lnSpc>
                <a:spcPct val="107000"/>
              </a:lnSpc>
              <a:spcBef>
                <a:spcPts val="0"/>
              </a:spcBef>
              <a:spcAft>
                <a:spcPts val="800"/>
              </a:spcAft>
              <a:buNone/>
            </a:pPr>
            <a:r>
              <a:rPr lang="en-US" sz="1400" dirty="0">
                <a:effectLst/>
                <a:latin typeface="Arial"/>
                <a:ea typeface="Calibri"/>
                <a:cs typeface="Times New Roman"/>
              </a:rPr>
              <a:t>Using a credit card to pay the 50% deposit now will keep your place in </a:t>
            </a:r>
            <a:r>
              <a:rPr lang="en-US" sz="1400" dirty="0">
                <a:latin typeface="Arial"/>
                <a:ea typeface="Calibri"/>
                <a:cs typeface="Times New Roman"/>
              </a:rPr>
              <a:t>date receipt order </a:t>
            </a:r>
            <a:r>
              <a:rPr lang="en-US" sz="1400" dirty="0">
                <a:effectLst/>
                <a:latin typeface="Arial"/>
                <a:ea typeface="Calibri"/>
                <a:cs typeface="Times New Roman"/>
              </a:rPr>
              <a:t>for a better booth assignment. </a:t>
            </a:r>
          </a:p>
        </p:txBody>
      </p:sp>
      <p:pic>
        <p:nvPicPr>
          <p:cNvPr id="9" name="Picture 8" descr="A black and white sign with black text&#10;&#10;Description automatically generated">
            <a:extLst>
              <a:ext uri="{FF2B5EF4-FFF2-40B4-BE49-F238E27FC236}">
                <a16:creationId xmlns:a16="http://schemas.microsoft.com/office/drawing/2014/main" id="{B50C130B-42F1-50D2-75BE-E29BF50FEBDD}"/>
              </a:ext>
            </a:extLst>
          </p:cNvPr>
          <p:cNvPicPr>
            <a:picLocks noChangeAspect="1"/>
          </p:cNvPicPr>
          <p:nvPr/>
        </p:nvPicPr>
        <p:blipFill>
          <a:blip r:embed="rId3"/>
          <a:stretch>
            <a:fillRect/>
          </a:stretch>
        </p:blipFill>
        <p:spPr>
          <a:xfrm>
            <a:off x="10370040" y="4041115"/>
            <a:ext cx="1270733" cy="397120"/>
          </a:xfrm>
          <a:prstGeom prst="rect">
            <a:avLst/>
          </a:prstGeom>
        </p:spPr>
      </p:pic>
      <p:pic>
        <p:nvPicPr>
          <p:cNvPr id="11" name="Picture 10">
            <a:extLst>
              <a:ext uri="{FF2B5EF4-FFF2-40B4-BE49-F238E27FC236}">
                <a16:creationId xmlns:a16="http://schemas.microsoft.com/office/drawing/2014/main" id="{07DFA90B-A628-4D75-2436-593F64D709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5373" y="248274"/>
            <a:ext cx="3449533" cy="68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386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0948-C110-E68A-09D7-8098B7721340}"/>
              </a:ext>
            </a:extLst>
          </p:cNvPr>
          <p:cNvSpPr>
            <a:spLocks noGrp="1"/>
          </p:cNvSpPr>
          <p:nvPr>
            <p:ph type="title"/>
          </p:nvPr>
        </p:nvSpPr>
        <p:spPr>
          <a:xfrm>
            <a:off x="838200" y="365126"/>
            <a:ext cx="10515600" cy="912832"/>
          </a:xfrm>
        </p:spPr>
        <p:txBody>
          <a:bodyPr>
            <a:noAutofit/>
          </a:bodyPr>
          <a:lstStyle/>
          <a:p>
            <a:r>
              <a:rPr lang="en-US" sz="3600" b="1" dirty="0">
                <a:solidFill>
                  <a:srgbClr val="34A798"/>
                </a:solidFill>
                <a:latin typeface="Poppins" panose="00000500000000000000" pitchFamily="2" charset="0"/>
                <a:cs typeface="Poppins" panose="00000500000000000000" pitchFamily="2" charset="0"/>
              </a:rPr>
              <a:t>Step 7 – Complete Order</a:t>
            </a:r>
          </a:p>
        </p:txBody>
      </p:sp>
      <p:sp>
        <p:nvSpPr>
          <p:cNvPr id="3" name="Content Placeholder 2">
            <a:extLst>
              <a:ext uri="{FF2B5EF4-FFF2-40B4-BE49-F238E27FC236}">
                <a16:creationId xmlns:a16="http://schemas.microsoft.com/office/drawing/2014/main" id="{7C8C4ACF-1052-3423-5830-B5C9BD60F03E}"/>
              </a:ext>
            </a:extLst>
          </p:cNvPr>
          <p:cNvSpPr>
            <a:spLocks noGrp="1"/>
          </p:cNvSpPr>
          <p:nvPr>
            <p:ph idx="1"/>
          </p:nvPr>
        </p:nvSpPr>
        <p:spPr>
          <a:xfrm>
            <a:off x="838200" y="1511853"/>
            <a:ext cx="3209925" cy="3834293"/>
          </a:xfrm>
        </p:spPr>
        <p:txBody>
          <a:bodyPr vert="horz" lIns="91440" tIns="45720" rIns="91440" bIns="45720" rtlCol="0" anchor="t">
            <a:normAutofit/>
          </a:bodyPr>
          <a:lstStyle/>
          <a:p>
            <a:pPr marL="0" indent="0">
              <a:lnSpc>
                <a:spcPct val="107000"/>
              </a:lnSpc>
              <a:spcBef>
                <a:spcPts val="0"/>
              </a:spcBef>
              <a:spcAft>
                <a:spcPts val="800"/>
              </a:spcAft>
              <a:buNone/>
            </a:pP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After the ‘</a:t>
            </a:r>
            <a:r>
              <a:rPr lang="en-US" sz="1800" b="1" dirty="0">
                <a:effectLst/>
                <a:latin typeface="Avenir Next LT Pro" panose="020B0504020202020204" pitchFamily="34" charset="0"/>
                <a:ea typeface="Calibri" panose="020F0502020204030204" pitchFamily="34" charset="0"/>
                <a:cs typeface="Times New Roman" panose="02020603050405020304" pitchFamily="18" charset="0"/>
              </a:rPr>
              <a:t>Process Payment</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or ‘</a:t>
            </a:r>
            <a:r>
              <a:rPr lang="en-US" sz="1800" b="1" dirty="0">
                <a:effectLst/>
                <a:latin typeface="Avenir Next LT Pro" panose="020B0504020202020204" pitchFamily="34" charset="0"/>
                <a:ea typeface="Calibri" panose="020F0502020204030204" pitchFamily="34" charset="0"/>
                <a:cs typeface="Times New Roman" panose="02020603050405020304" pitchFamily="18" charset="0"/>
              </a:rPr>
              <a:t>Process Invoice</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button is clicked, the application is complete. </a:t>
            </a:r>
          </a:p>
          <a:p>
            <a:pPr marL="0" indent="0">
              <a:lnSpc>
                <a:spcPct val="107000"/>
              </a:lnSpc>
              <a:spcBef>
                <a:spcPts val="0"/>
              </a:spcBef>
              <a:spcAft>
                <a:spcPts val="800"/>
              </a:spcAft>
              <a:buNone/>
            </a:pPr>
            <a:r>
              <a:rPr lang="en-US" sz="1800">
                <a:effectLst/>
                <a:latin typeface="Avenir Next LT Pro"/>
                <a:ea typeface="Calibri"/>
                <a:cs typeface="Times New Roman"/>
              </a:rPr>
              <a:t>You </a:t>
            </a:r>
            <a:r>
              <a:rPr lang="en-US" sz="1800">
                <a:latin typeface="Avenir Next LT Pro"/>
                <a:ea typeface="Calibri"/>
                <a:cs typeface="Times New Roman"/>
              </a:rPr>
              <a:t>will be</a:t>
            </a:r>
            <a:r>
              <a:rPr lang="en-US" sz="1800">
                <a:effectLst/>
                <a:latin typeface="Avenir Next LT Pro"/>
                <a:ea typeface="Calibri"/>
                <a:cs typeface="Times New Roman"/>
              </a:rPr>
              <a:t> </a:t>
            </a:r>
            <a:r>
              <a:rPr lang="en-US" sz="1800">
                <a:latin typeface="Avenir Next LT Pro"/>
                <a:ea typeface="Calibri"/>
                <a:cs typeface="Times New Roman"/>
              </a:rPr>
              <a:t>automatically </a:t>
            </a:r>
            <a:r>
              <a:rPr lang="en-US" sz="1800">
                <a:effectLst/>
                <a:latin typeface="Avenir Next LT Pro"/>
                <a:ea typeface="Calibri"/>
                <a:cs typeface="Times New Roman"/>
              </a:rPr>
              <a:t>sent an email with a copy of your completed contract and </a:t>
            </a:r>
            <a:r>
              <a:rPr lang="en-US" sz="1800">
                <a:latin typeface="Avenir Next LT Pro"/>
                <a:ea typeface="Calibri"/>
                <a:cs typeface="Times New Roman"/>
              </a:rPr>
              <a:t>booth </a:t>
            </a:r>
            <a:r>
              <a:rPr lang="en-US" sz="1800">
                <a:effectLst/>
                <a:latin typeface="Avenir Next LT Pro"/>
                <a:ea typeface="Calibri"/>
                <a:cs typeface="Times New Roman"/>
              </a:rPr>
              <a:t>invoice.</a:t>
            </a:r>
          </a:p>
          <a:p>
            <a:pPr marL="0" indent="0">
              <a:lnSpc>
                <a:spcPct val="107000"/>
              </a:lnSpc>
              <a:spcBef>
                <a:spcPts val="0"/>
              </a:spcBef>
              <a:spcAft>
                <a:spcPts val="800"/>
              </a:spcAft>
              <a:buNone/>
            </a:pP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Be sure to add </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hlinkClick r:id="rId2"/>
              </a:rPr>
              <a:t>WEFTECSales@wef.org</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and </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hlinkClick r:id="rId3"/>
              </a:rPr>
              <a:t>service@mapyourshow.com</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to your safe senders list.</a:t>
            </a:r>
          </a:p>
        </p:txBody>
      </p:sp>
      <p:pic>
        <p:nvPicPr>
          <p:cNvPr id="7" name="Picture 6">
            <a:extLst>
              <a:ext uri="{FF2B5EF4-FFF2-40B4-BE49-F238E27FC236}">
                <a16:creationId xmlns:a16="http://schemas.microsoft.com/office/drawing/2014/main" id="{1C5D0A78-8267-CB95-02DD-2F231FEBA3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9050" y="480743"/>
            <a:ext cx="3449533" cy="6815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F6619C3-CD4C-3EE7-90C0-D17EA244AD61}"/>
              </a:ext>
            </a:extLst>
          </p:cNvPr>
          <p:cNvPicPr>
            <a:picLocks noChangeAspect="1"/>
          </p:cNvPicPr>
          <p:nvPr/>
        </p:nvPicPr>
        <p:blipFill>
          <a:blip r:embed="rId5"/>
          <a:stretch>
            <a:fillRect/>
          </a:stretch>
        </p:blipFill>
        <p:spPr>
          <a:xfrm>
            <a:off x="4629495" y="1393575"/>
            <a:ext cx="7019109" cy="4733944"/>
          </a:xfrm>
          <a:prstGeom prst="rect">
            <a:avLst/>
          </a:prstGeom>
        </p:spPr>
      </p:pic>
    </p:spTree>
    <p:extLst>
      <p:ext uri="{BB962C8B-B14F-4D97-AF65-F5344CB8AC3E}">
        <p14:creationId xmlns:p14="http://schemas.microsoft.com/office/powerpoint/2010/main" val="386796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0948-C110-E68A-09D7-8098B7721340}"/>
              </a:ext>
            </a:extLst>
          </p:cNvPr>
          <p:cNvSpPr>
            <a:spLocks noGrp="1"/>
          </p:cNvSpPr>
          <p:nvPr>
            <p:ph type="title"/>
          </p:nvPr>
        </p:nvSpPr>
        <p:spPr>
          <a:xfrm>
            <a:off x="333102" y="365125"/>
            <a:ext cx="10515600" cy="912832"/>
          </a:xfrm>
        </p:spPr>
        <p:txBody>
          <a:bodyPr>
            <a:noAutofit/>
          </a:bodyPr>
          <a:lstStyle/>
          <a:p>
            <a:r>
              <a:rPr lang="en-US" sz="4200" b="1" dirty="0">
                <a:solidFill>
                  <a:srgbClr val="34A798"/>
                </a:solidFill>
                <a:latin typeface="Poppins" panose="00000500000000000000" pitchFamily="2" charset="0"/>
                <a:cs typeface="Poppins" panose="00000500000000000000" pitchFamily="2" charset="0"/>
              </a:rPr>
              <a:t>Questions?</a:t>
            </a:r>
          </a:p>
        </p:txBody>
      </p:sp>
      <p:sp>
        <p:nvSpPr>
          <p:cNvPr id="3" name="Content Placeholder 2">
            <a:extLst>
              <a:ext uri="{FF2B5EF4-FFF2-40B4-BE49-F238E27FC236}">
                <a16:creationId xmlns:a16="http://schemas.microsoft.com/office/drawing/2014/main" id="{7C8C4ACF-1052-3423-5830-B5C9BD60F03E}"/>
              </a:ext>
            </a:extLst>
          </p:cNvPr>
          <p:cNvSpPr>
            <a:spLocks noGrp="1"/>
          </p:cNvSpPr>
          <p:nvPr>
            <p:ph idx="1"/>
          </p:nvPr>
        </p:nvSpPr>
        <p:spPr>
          <a:xfrm>
            <a:off x="546407" y="2104398"/>
            <a:ext cx="6928337" cy="4388477"/>
          </a:xfrm>
        </p:spPr>
        <p:txBody>
          <a:bodyPr vert="horz" lIns="91440" tIns="45720" rIns="91440" bIns="45720" rtlCol="0" anchor="t">
            <a:normAutofit/>
          </a:bodyPr>
          <a:lstStyle/>
          <a:p>
            <a:pPr marL="0" marR="0" indent="0">
              <a:lnSpc>
                <a:spcPct val="107000"/>
              </a:lnSpc>
              <a:spcBef>
                <a:spcPts val="200"/>
              </a:spcBef>
              <a:spcAft>
                <a:spcPts val="0"/>
              </a:spcAft>
              <a:buNone/>
            </a:pPr>
            <a:r>
              <a:rPr lang="en-US" b="1" dirty="0">
                <a:effectLst/>
                <a:latin typeface="Avenir Next LT Pro" panose="020B0504020202020204" pitchFamily="34" charset="0"/>
                <a:ea typeface="Times New Roman" panose="02020603050405020304" pitchFamily="18" charset="0"/>
                <a:cs typeface="Times New Roman"/>
              </a:rPr>
              <a:t>Contact Us:</a:t>
            </a:r>
          </a:p>
          <a:p>
            <a:pPr marL="0" marR="0" indent="0">
              <a:lnSpc>
                <a:spcPct val="107000"/>
              </a:lnSpc>
              <a:spcBef>
                <a:spcPts val="0"/>
              </a:spcBef>
              <a:spcAft>
                <a:spcPts val="0"/>
              </a:spcAft>
              <a:buNone/>
            </a:pP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b="1" dirty="0">
                <a:effectLst/>
                <a:latin typeface="Avenir Next LT Pro" panose="020B0504020202020204" pitchFamily="34" charset="0"/>
                <a:ea typeface="Calibri"/>
                <a:cs typeface="Calibri"/>
              </a:rPr>
              <a:t>WEFTEC Exhibition Sales</a:t>
            </a:r>
            <a:br>
              <a:rPr lang="en-US" sz="1800" dirty="0">
                <a:latin typeface="Avenir Next LT Pro" panose="020B0504020202020204" pitchFamily="34" charset="0"/>
                <a:ea typeface="Calibri"/>
                <a:cs typeface="Calibri"/>
              </a:rPr>
            </a:br>
            <a:r>
              <a:rPr lang="en-US" sz="2000" dirty="0">
                <a:effectLst/>
                <a:latin typeface="Avenir Next LT Pro" panose="020B0504020202020204" pitchFamily="34" charset="0"/>
                <a:ea typeface="Calibri"/>
                <a:cs typeface="Calibri"/>
              </a:rPr>
              <a:t>+1.703.684.2437 | </a:t>
            </a:r>
            <a:r>
              <a:rPr lang="en-US" sz="2000" dirty="0">
                <a:effectLst/>
                <a:latin typeface="Avenir Next LT Pro" panose="020B0504020202020204" pitchFamily="34" charset="0"/>
                <a:ea typeface="Calibri"/>
                <a:cs typeface="Calibri"/>
                <a:hlinkClick r:id="rId2"/>
              </a:rPr>
              <a:t>WEFTECSales@wef.org</a:t>
            </a:r>
            <a:endParaRPr lang="en-US" sz="2000" dirty="0">
              <a:effectLst/>
              <a:latin typeface="Avenir Next LT Pro" panose="020B0504020202020204" pitchFamily="34" charset="0"/>
              <a:ea typeface="Calibri"/>
              <a:cs typeface="Calibri"/>
            </a:endParaRPr>
          </a:p>
          <a:p>
            <a:pPr marL="0" marR="0" indent="0">
              <a:lnSpc>
                <a:spcPct val="107000"/>
              </a:lnSpc>
              <a:spcBef>
                <a:spcPts val="0"/>
              </a:spcBef>
              <a:spcAft>
                <a:spcPts val="0"/>
              </a:spcAft>
              <a:buNone/>
            </a:pPr>
            <a:endParaRPr lang="en-US" sz="2000" dirty="0">
              <a:effectLst/>
              <a:latin typeface="Avenir Next LT Pro" panose="020B0504020202020204" pitchFamily="34" charset="0"/>
              <a:ea typeface="Calibri" panose="020F0502020204030204" pitchFamily="34" charset="0"/>
              <a:cs typeface="Calibri"/>
            </a:endParaRPr>
          </a:p>
          <a:p>
            <a:pPr marL="0" marR="0" indent="0">
              <a:lnSpc>
                <a:spcPct val="107000"/>
              </a:lnSpc>
              <a:spcBef>
                <a:spcPts val="0"/>
              </a:spcBef>
              <a:spcAft>
                <a:spcPts val="0"/>
              </a:spcAft>
              <a:buNone/>
            </a:pPr>
            <a:endParaRPr lang="en-US" sz="2000" dirty="0">
              <a:effectLst/>
              <a:latin typeface="Avenir Next LT Pro" panose="020B0504020202020204" pitchFamily="34" charset="0"/>
              <a:ea typeface="Calibri" panose="020F0502020204030204" pitchFamily="34" charset="0"/>
              <a:cs typeface="Calibri"/>
            </a:endParaRPr>
          </a:p>
          <a:p>
            <a:pPr marL="0" marR="0" indent="0">
              <a:lnSpc>
                <a:spcPct val="107000"/>
              </a:lnSpc>
              <a:spcBef>
                <a:spcPts val="0"/>
              </a:spcBef>
              <a:spcAft>
                <a:spcPts val="0"/>
              </a:spcAft>
              <a:buNone/>
            </a:pPr>
            <a:r>
              <a:rPr lang="en-US" sz="2400" b="1" dirty="0">
                <a:latin typeface="Avenir Next LT Pro" panose="020B0504020202020204" pitchFamily="34" charset="0"/>
                <a:ea typeface="Calibri"/>
                <a:cs typeface="Calibri"/>
              </a:rPr>
              <a:t>Expo Information</a:t>
            </a:r>
          </a:p>
          <a:p>
            <a:pPr marL="0" marR="0" indent="0">
              <a:lnSpc>
                <a:spcPct val="107000"/>
              </a:lnSpc>
              <a:spcBef>
                <a:spcPts val="0"/>
              </a:spcBef>
              <a:spcAft>
                <a:spcPts val="0"/>
              </a:spcAft>
              <a:buNone/>
            </a:pP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+1.703.684.2443 | </a:t>
            </a:r>
            <a:r>
              <a:rPr lang="en-US" sz="1800" dirty="0">
                <a:latin typeface="Avenir Next LT Pro" panose="020B0504020202020204" pitchFamily="34" charset="0"/>
                <a:ea typeface="Calibri" panose="020F0502020204030204" pitchFamily="34" charset="0"/>
                <a:cs typeface="Times New Roman" panose="02020603050405020304" pitchFamily="18" charset="0"/>
                <a:hlinkClick r:id="rId3"/>
              </a:rPr>
              <a:t>expoinfo@wef.org</a:t>
            </a:r>
            <a:endParaRPr lang="en-US" sz="1800" dirty="0">
              <a:latin typeface="Avenir Next LT Pro" panose="020B05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indent="0">
              <a:lnSpc>
                <a:spcPct val="107000"/>
              </a:lnSpc>
              <a:spcBef>
                <a:spcPts val="200"/>
              </a:spcBef>
              <a:buNone/>
            </a:pPr>
            <a:endParaRPr lang="en-US" sz="1800"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3692F76-0C57-E5CD-688A-97FA315603FE}"/>
              </a:ext>
            </a:extLst>
          </p:cNvPr>
          <p:cNvSpPr txBox="1"/>
          <p:nvPr/>
        </p:nvSpPr>
        <p:spPr>
          <a:xfrm>
            <a:off x="6511706" y="2248200"/>
            <a:ext cx="3981450" cy="3264292"/>
          </a:xfrm>
          <a:prstGeom prst="rect">
            <a:avLst/>
          </a:prstGeom>
          <a:noFill/>
        </p:spPr>
        <p:txBody>
          <a:bodyPr wrap="square" lIns="91440" tIns="45720" rIns="91440" bIns="45720" rtlCol="0" anchor="t">
            <a:spAutoFit/>
          </a:bodyPr>
          <a:lstStyle/>
          <a:p>
            <a:pPr marL="0" marR="0" indent="0">
              <a:lnSpc>
                <a:spcPct val="107000"/>
              </a:lnSpc>
              <a:spcBef>
                <a:spcPts val="200"/>
              </a:spcBef>
              <a:spcAft>
                <a:spcPts val="0"/>
              </a:spcAft>
              <a:buNone/>
            </a:pPr>
            <a:r>
              <a:rPr lang="en-US" sz="2400" b="1" dirty="0">
                <a:effectLst/>
                <a:latin typeface="Avenir Next LT Pro" panose="020B0504020202020204" pitchFamily="34" charset="0"/>
                <a:ea typeface="Times New Roman" panose="02020603050405020304" pitchFamily="18" charset="0"/>
                <a:cs typeface="Calibri"/>
              </a:rPr>
              <a:t>Advertising &amp; Sponsorship Sales</a:t>
            </a:r>
          </a:p>
          <a:p>
            <a:r>
              <a:rPr lang="en-US" sz="1800" dirty="0">
                <a:effectLst/>
                <a:latin typeface="Avenir Next LT Pro" panose="020B0504020202020204" pitchFamily="34" charset="0"/>
                <a:ea typeface="Calibri"/>
                <a:cs typeface="Calibri"/>
              </a:rPr>
              <a:t>Amy LaTessa, </a:t>
            </a:r>
            <a:r>
              <a:rPr lang="en-US" dirty="0">
                <a:latin typeface="Avenir Next LT Pro" panose="020B0504020202020204" pitchFamily="34" charset="0"/>
              </a:rPr>
              <a:t>Director, Sales &amp; Customer Success</a:t>
            </a:r>
          </a:p>
          <a:p>
            <a:r>
              <a:rPr lang="en-US" dirty="0">
                <a:latin typeface="Avenir Next LT Pro" panose="020B0504020202020204" pitchFamily="34" charset="0"/>
              </a:rPr>
              <a:t>+1.703.684.2406 | </a:t>
            </a:r>
            <a:r>
              <a:rPr lang="en-US" dirty="0">
                <a:latin typeface="Avenir Next LT Pro" panose="020B0504020202020204" pitchFamily="34" charset="0"/>
                <a:hlinkClick r:id="rId4"/>
              </a:rPr>
              <a:t>alatessa@wef.org</a:t>
            </a:r>
            <a:endParaRPr lang="en-US" dirty="0">
              <a:latin typeface="Avenir Next LT Pro" panose="020B0504020202020204" pitchFamily="34" charset="0"/>
            </a:endParaRPr>
          </a:p>
          <a:p>
            <a:br>
              <a:rPr lang="en-US" dirty="0"/>
            </a:b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2400" b="1" dirty="0">
                <a:effectLst/>
                <a:latin typeface="Avenir Next LT Pro" panose="020B0504020202020204" pitchFamily="34" charset="0"/>
                <a:ea typeface="Times New Roman" panose="02020603050405020304" pitchFamily="18" charset="0"/>
                <a:cs typeface="Times New Roman"/>
              </a:rPr>
              <a:t>WEF Member Services</a:t>
            </a:r>
          </a:p>
          <a:p>
            <a:pPr marL="0" marR="0" indent="0">
              <a:lnSpc>
                <a:spcPct val="107000"/>
              </a:lnSpc>
              <a:spcBef>
                <a:spcPts val="0"/>
              </a:spcBef>
              <a:spcAft>
                <a:spcPts val="0"/>
              </a:spcAft>
              <a:buNone/>
            </a:pPr>
            <a:r>
              <a:rPr lang="en-US" sz="1800" dirty="0">
                <a:effectLst/>
                <a:latin typeface="Avenir Next LT Pro" panose="020B0504020202020204" pitchFamily="34" charset="0"/>
                <a:ea typeface="Calibri"/>
                <a:cs typeface="Calibri"/>
              </a:rPr>
              <a:t>+1.800.666.0206 | csc@wef.org</a:t>
            </a:r>
          </a:p>
          <a:p>
            <a:pPr marL="0" marR="0" indent="0">
              <a:lnSpc>
                <a:spcPct val="107000"/>
              </a:lnSpc>
              <a:spcBef>
                <a:spcPts val="0"/>
              </a:spcBef>
              <a:spcAft>
                <a:spcPts val="0"/>
              </a:spcAft>
              <a:buNone/>
            </a:pPr>
            <a:r>
              <a:rPr lang="en-US" sz="1800" u="sng" dirty="0">
                <a:solidFill>
                  <a:srgbClr val="0563C1"/>
                </a:solidFill>
                <a:effectLst/>
                <a:latin typeface="Avenir Next LT Pro" panose="020B0504020202020204" pitchFamily="34" charset="0"/>
                <a:ea typeface="Calibri"/>
                <a:cs typeface="Calibri"/>
                <a:hlinkClick r:id="rId5"/>
              </a:rPr>
              <a:t>www.wef.org/exhibitormembership</a:t>
            </a:r>
            <a:endParaRPr lang="en-US" dirty="0">
              <a:latin typeface="Avenir Next LT Pro" panose="020B0504020202020204" pitchFamily="34" charset="0"/>
              <a:ea typeface="Calibri"/>
              <a:cs typeface="Calibri"/>
            </a:endParaRPr>
          </a:p>
        </p:txBody>
      </p:sp>
      <p:pic>
        <p:nvPicPr>
          <p:cNvPr id="4" name="Picture 3">
            <a:extLst>
              <a:ext uri="{FF2B5EF4-FFF2-40B4-BE49-F238E27FC236}">
                <a16:creationId xmlns:a16="http://schemas.microsoft.com/office/drawing/2014/main" id="{419C74FE-4F3A-79D4-5FDC-6B033C5CD7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9050" y="480743"/>
            <a:ext cx="3449533" cy="68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92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B336A6-0EBB-902C-4E1E-FB542207B809}"/>
              </a:ext>
            </a:extLst>
          </p:cNvPr>
          <p:cNvSpPr txBox="1"/>
          <p:nvPr/>
        </p:nvSpPr>
        <p:spPr>
          <a:xfrm>
            <a:off x="379582" y="230692"/>
            <a:ext cx="8931565" cy="646331"/>
          </a:xfrm>
          <a:prstGeom prst="rect">
            <a:avLst/>
          </a:prstGeom>
          <a:noFill/>
        </p:spPr>
        <p:txBody>
          <a:bodyPr wrap="square">
            <a:spAutoFit/>
          </a:bodyPr>
          <a:lstStyle/>
          <a:p>
            <a:r>
              <a:rPr lang="en-US" sz="3600" b="1" dirty="0">
                <a:solidFill>
                  <a:srgbClr val="34A798"/>
                </a:solidFill>
                <a:latin typeface="Poppins" panose="00000500000000000000" pitchFamily="2" charset="0"/>
                <a:cs typeface="Poppins" panose="00000500000000000000" pitchFamily="2" charset="0"/>
              </a:rPr>
              <a:t>Starting Your Application:</a:t>
            </a:r>
            <a:endParaRPr lang="en-US" sz="3600" dirty="0"/>
          </a:p>
        </p:txBody>
      </p:sp>
      <p:sp>
        <p:nvSpPr>
          <p:cNvPr id="6" name="TextBox 5">
            <a:extLst>
              <a:ext uri="{FF2B5EF4-FFF2-40B4-BE49-F238E27FC236}">
                <a16:creationId xmlns:a16="http://schemas.microsoft.com/office/drawing/2014/main" id="{4720DF61-1A23-9771-A0FA-CB6BC7DD9E37}"/>
              </a:ext>
            </a:extLst>
          </p:cNvPr>
          <p:cNvSpPr txBox="1"/>
          <p:nvPr/>
        </p:nvSpPr>
        <p:spPr>
          <a:xfrm>
            <a:off x="379582" y="4073364"/>
            <a:ext cx="5716415" cy="2517677"/>
          </a:xfrm>
          <a:prstGeom prst="rect">
            <a:avLst/>
          </a:prstGeom>
          <a:noFill/>
        </p:spPr>
        <p:txBody>
          <a:bodyPr wrap="square">
            <a:spAutoFit/>
          </a:bodyPr>
          <a:lstStyle/>
          <a:p>
            <a:r>
              <a:rPr lang="en-US" sz="1600" b="1" dirty="0">
                <a:latin typeface="Avenir Next LT Pro" panose="020B0504020202020204" pitchFamily="34" charset="0"/>
              </a:rPr>
              <a:t>Select if:</a:t>
            </a:r>
          </a:p>
          <a:p>
            <a:pPr marL="285750" indent="-285750">
              <a:lnSpc>
                <a:spcPct val="107000"/>
              </a:lnSpc>
              <a:spcBef>
                <a:spcPts val="0"/>
              </a:spcBef>
              <a:spcAft>
                <a:spcPts val="800"/>
              </a:spcAft>
              <a:buFont typeface="Arial" panose="020B0604020202020204" pitchFamily="34" charset="0"/>
              <a:buChar char="•"/>
            </a:pPr>
            <a:r>
              <a:rPr lang="en-US" sz="1600" dirty="0">
                <a:latin typeface="Avenir Next LT Pro" panose="020B0504020202020204" pitchFamily="34" charset="0"/>
                <a:ea typeface="Calibri" panose="020F0502020204030204" pitchFamily="34" charset="0"/>
                <a:cs typeface="Arial"/>
              </a:rPr>
              <a:t>You were emailed a booking code on Monday Dec. 1 or later.</a:t>
            </a:r>
          </a:p>
          <a:p>
            <a:pPr marL="285750" indent="-285750">
              <a:lnSpc>
                <a:spcPct val="107000"/>
              </a:lnSpc>
              <a:spcBef>
                <a:spcPts val="0"/>
              </a:spcBef>
              <a:spcAft>
                <a:spcPts val="800"/>
              </a:spcAft>
              <a:buFont typeface="Arial" panose="020B0604020202020204" pitchFamily="34" charset="0"/>
              <a:buChar char="•"/>
            </a:pPr>
            <a:r>
              <a:rPr lang="en-US" sz="1600" dirty="0">
                <a:latin typeface="Avenir Next LT Pro" panose="020B0504020202020204" pitchFamily="34" charset="0"/>
                <a:ea typeface="Calibri" panose="020F0502020204030204" pitchFamily="34" charset="0"/>
                <a:cs typeface="Arial"/>
              </a:rPr>
              <a:t>Your company exhibited at WEFTEC 2025 but </a:t>
            </a:r>
            <a:r>
              <a:rPr lang="en-US" sz="1600" b="1" i="1" dirty="0">
                <a:latin typeface="Avenir Next LT Pro" panose="020B0504020202020204" pitchFamily="34" charset="0"/>
                <a:ea typeface="Calibri" panose="020F0502020204030204" pitchFamily="34" charset="0"/>
                <a:cs typeface="Arial"/>
              </a:rPr>
              <a:t>did not </a:t>
            </a:r>
            <a:r>
              <a:rPr lang="en-US" sz="1600" dirty="0">
                <a:latin typeface="Avenir Next LT Pro" panose="020B0504020202020204" pitchFamily="34" charset="0"/>
                <a:ea typeface="Calibri" panose="020F0502020204030204" pitchFamily="34" charset="0"/>
                <a:cs typeface="Arial"/>
              </a:rPr>
              <a:t>participate in Onsite Sales.</a:t>
            </a:r>
          </a:p>
          <a:p>
            <a:pPr marL="285750" indent="-285750">
              <a:lnSpc>
                <a:spcPct val="107000"/>
              </a:lnSpc>
              <a:spcBef>
                <a:spcPts val="0"/>
              </a:spcBef>
              <a:spcAft>
                <a:spcPts val="800"/>
              </a:spcAft>
              <a:buFont typeface="Arial" panose="020B0604020202020204" pitchFamily="34" charset="0"/>
              <a:buChar char="•"/>
            </a:pPr>
            <a:r>
              <a:rPr lang="en-US" sz="1600" dirty="0">
                <a:latin typeface="Avenir Next LT Pro" panose="020B0504020202020204" pitchFamily="34" charset="0"/>
                <a:ea typeface="Calibri" panose="020F0502020204030204" pitchFamily="34" charset="0"/>
                <a:cs typeface="Times New Roman"/>
              </a:rPr>
              <a:t>Your company last exhibited at WEFTEC 2024.</a:t>
            </a:r>
          </a:p>
          <a:p>
            <a:endParaRPr lang="en-US" dirty="0"/>
          </a:p>
          <a:p>
            <a:pPr marL="285750"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E85839EB-B650-0104-B546-63D46F3340B9}"/>
              </a:ext>
            </a:extLst>
          </p:cNvPr>
          <p:cNvPicPr>
            <a:picLocks noChangeAspect="1"/>
          </p:cNvPicPr>
          <p:nvPr/>
        </p:nvPicPr>
        <p:blipFill>
          <a:blip r:embed="rId2"/>
          <a:stretch>
            <a:fillRect/>
          </a:stretch>
        </p:blipFill>
        <p:spPr>
          <a:xfrm>
            <a:off x="1781575" y="879099"/>
            <a:ext cx="8780207" cy="3276629"/>
          </a:xfrm>
          <a:prstGeom prst="rect">
            <a:avLst/>
          </a:prstGeom>
        </p:spPr>
      </p:pic>
      <p:cxnSp>
        <p:nvCxnSpPr>
          <p:cNvPr id="10" name="Straight Connector 9">
            <a:extLst>
              <a:ext uri="{FF2B5EF4-FFF2-40B4-BE49-F238E27FC236}">
                <a16:creationId xmlns:a16="http://schemas.microsoft.com/office/drawing/2014/main" id="{55BB87E1-4529-5D46-43BE-6574645446D0}"/>
              </a:ext>
            </a:extLst>
          </p:cNvPr>
          <p:cNvCxnSpPr>
            <a:cxnSpLocks/>
          </p:cNvCxnSpPr>
          <p:nvPr/>
        </p:nvCxnSpPr>
        <p:spPr>
          <a:xfrm>
            <a:off x="6095999" y="4286865"/>
            <a:ext cx="0" cy="1813504"/>
          </a:xfrm>
          <a:prstGeom prst="line">
            <a:avLst/>
          </a:prstGeom>
          <a:ln w="41275">
            <a:solidFill>
              <a:srgbClr val="34A798"/>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B9E2DF4-F534-5180-CD38-757372566D6A}"/>
              </a:ext>
            </a:extLst>
          </p:cNvPr>
          <p:cNvSpPr txBox="1"/>
          <p:nvPr/>
        </p:nvSpPr>
        <p:spPr>
          <a:xfrm>
            <a:off x="6452939" y="4035743"/>
            <a:ext cx="5716415" cy="1624676"/>
          </a:xfrm>
          <a:prstGeom prst="rect">
            <a:avLst/>
          </a:prstGeom>
          <a:noFill/>
        </p:spPr>
        <p:txBody>
          <a:bodyPr wrap="square">
            <a:spAutoFit/>
          </a:bodyPr>
          <a:lstStyle/>
          <a:p>
            <a:r>
              <a:rPr lang="en-US" sz="1600" b="1" dirty="0">
                <a:latin typeface="Avenir Next LT Pro" panose="020B0504020202020204" pitchFamily="34" charset="0"/>
              </a:rPr>
              <a:t>Select if:</a:t>
            </a:r>
          </a:p>
          <a:p>
            <a:pPr marL="285750" indent="-285750">
              <a:lnSpc>
                <a:spcPct val="107000"/>
              </a:lnSpc>
              <a:spcBef>
                <a:spcPts val="0"/>
              </a:spcBef>
              <a:spcAft>
                <a:spcPts val="800"/>
              </a:spcAft>
              <a:buFont typeface="Arial" panose="020B0604020202020204" pitchFamily="34" charset="0"/>
              <a:buChar char="•"/>
            </a:pPr>
            <a:r>
              <a:rPr lang="en-US" sz="1600" dirty="0">
                <a:latin typeface="Avenir Next LT Pro" panose="020B0504020202020204" pitchFamily="34" charset="0"/>
                <a:ea typeface="Calibri" panose="020F0502020204030204" pitchFamily="34" charset="0"/>
                <a:cs typeface="Times New Roman"/>
              </a:rPr>
              <a:t>You did not receive an emailed booking code.</a:t>
            </a:r>
          </a:p>
          <a:p>
            <a:pPr marL="285750" indent="-285750">
              <a:lnSpc>
                <a:spcPct val="107000"/>
              </a:lnSpc>
              <a:spcAft>
                <a:spcPts val="800"/>
              </a:spcAft>
              <a:buFont typeface="Arial" panose="020B0604020202020204" pitchFamily="34" charset="0"/>
              <a:buChar char="•"/>
            </a:pPr>
            <a:r>
              <a:rPr lang="en-US" sz="1600" dirty="0">
                <a:latin typeface="Avenir Next LT Pro" panose="020B0504020202020204" pitchFamily="34" charset="0"/>
                <a:ea typeface="Calibri" panose="020F0502020204030204" pitchFamily="34" charset="0"/>
                <a:cs typeface="Arial"/>
              </a:rPr>
              <a:t>Your company has never exhibited at WEFTEC.</a:t>
            </a:r>
          </a:p>
          <a:p>
            <a:endParaRPr lang="en-US" dirty="0"/>
          </a:p>
          <a:p>
            <a:pPr marL="285750" indent="-285750">
              <a:buFont typeface="Arial" panose="020B0604020202020204" pitchFamily="34" charset="0"/>
              <a:buChar char="•"/>
            </a:pPr>
            <a:endParaRPr lang="en-US" dirty="0"/>
          </a:p>
        </p:txBody>
      </p:sp>
      <p:sp>
        <p:nvSpPr>
          <p:cNvPr id="13" name="TextBox 12">
            <a:extLst>
              <a:ext uri="{FF2B5EF4-FFF2-40B4-BE49-F238E27FC236}">
                <a16:creationId xmlns:a16="http://schemas.microsoft.com/office/drawing/2014/main" id="{3368D2C0-6710-8BDF-338D-C84CDB8BE6DE}"/>
              </a:ext>
            </a:extLst>
          </p:cNvPr>
          <p:cNvSpPr txBox="1"/>
          <p:nvPr/>
        </p:nvSpPr>
        <p:spPr>
          <a:xfrm>
            <a:off x="4441961" y="6288754"/>
            <a:ext cx="3524426" cy="338554"/>
          </a:xfrm>
          <a:prstGeom prst="rect">
            <a:avLst/>
          </a:prstGeom>
          <a:noFill/>
        </p:spPr>
        <p:txBody>
          <a:bodyPr wrap="none" rtlCol="0">
            <a:spAutoFit/>
          </a:bodyPr>
          <a:lstStyle/>
          <a:p>
            <a:r>
              <a:rPr lang="en-US" sz="1600" dirty="0">
                <a:latin typeface="Avenir Next LT Pro" panose="020B0504020202020204" pitchFamily="34" charset="0"/>
                <a:hlinkClick r:id="rId3"/>
              </a:rPr>
              <a:t>Click here to access the application.</a:t>
            </a:r>
            <a:endParaRPr lang="en-US" sz="1600" dirty="0">
              <a:latin typeface="Avenir Next LT Pro" panose="020B0504020202020204" pitchFamily="34" charset="0"/>
            </a:endParaRPr>
          </a:p>
        </p:txBody>
      </p:sp>
      <p:pic>
        <p:nvPicPr>
          <p:cNvPr id="14" name="Picture 13">
            <a:extLst>
              <a:ext uri="{FF2B5EF4-FFF2-40B4-BE49-F238E27FC236}">
                <a16:creationId xmlns:a16="http://schemas.microsoft.com/office/drawing/2014/main" id="{BAE2A7B0-B410-922F-0474-C79D26E7E8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2884" y="306572"/>
            <a:ext cx="3449533" cy="68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034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0948-C110-E68A-09D7-8098B7721340}"/>
              </a:ext>
            </a:extLst>
          </p:cNvPr>
          <p:cNvSpPr>
            <a:spLocks noGrp="1"/>
          </p:cNvSpPr>
          <p:nvPr>
            <p:ph type="title"/>
          </p:nvPr>
        </p:nvSpPr>
        <p:spPr>
          <a:xfrm>
            <a:off x="489857" y="356742"/>
            <a:ext cx="10515600" cy="912832"/>
          </a:xfrm>
        </p:spPr>
        <p:txBody>
          <a:bodyPr>
            <a:noAutofit/>
          </a:bodyPr>
          <a:lstStyle/>
          <a:p>
            <a:r>
              <a:rPr lang="en-US" sz="3600" b="1" dirty="0">
                <a:solidFill>
                  <a:srgbClr val="34A798"/>
                </a:solidFill>
                <a:latin typeface="Poppins" panose="00000500000000000000" pitchFamily="2" charset="0"/>
                <a:cs typeface="Poppins" panose="00000500000000000000" pitchFamily="2" charset="0"/>
              </a:rPr>
              <a:t>Step 1 – Company Information</a:t>
            </a:r>
            <a:br>
              <a:rPr lang="en-US" sz="3600" b="1" dirty="0">
                <a:solidFill>
                  <a:srgbClr val="34A798"/>
                </a:solidFill>
                <a:latin typeface="Poppins" panose="00000500000000000000" pitchFamily="2" charset="0"/>
                <a:cs typeface="Poppins" panose="00000500000000000000" pitchFamily="2" charset="0"/>
              </a:rPr>
            </a:br>
            <a:r>
              <a:rPr lang="en-US" sz="3600" b="1" dirty="0">
                <a:solidFill>
                  <a:srgbClr val="34A798"/>
                </a:solidFill>
                <a:latin typeface="Poppins" panose="00000500000000000000" pitchFamily="2" charset="0"/>
                <a:cs typeface="Poppins" panose="00000500000000000000" pitchFamily="2" charset="0"/>
              </a:rPr>
              <a:t>&amp; Booth Preferences </a:t>
            </a:r>
          </a:p>
        </p:txBody>
      </p:sp>
      <p:sp>
        <p:nvSpPr>
          <p:cNvPr id="3" name="Content Placeholder 2">
            <a:extLst>
              <a:ext uri="{FF2B5EF4-FFF2-40B4-BE49-F238E27FC236}">
                <a16:creationId xmlns:a16="http://schemas.microsoft.com/office/drawing/2014/main" id="{7C8C4ACF-1052-3423-5830-B5C9BD60F03E}"/>
              </a:ext>
            </a:extLst>
          </p:cNvPr>
          <p:cNvSpPr>
            <a:spLocks noGrp="1"/>
          </p:cNvSpPr>
          <p:nvPr>
            <p:ph idx="1"/>
          </p:nvPr>
        </p:nvSpPr>
        <p:spPr>
          <a:xfrm>
            <a:off x="164370" y="1892752"/>
            <a:ext cx="4613717" cy="3059758"/>
          </a:xfrm>
        </p:spPr>
        <p:txBody>
          <a:bodyPr vert="horz" lIns="91440" tIns="45720" rIns="91440" bIns="45720" rtlCol="0" anchor="t">
            <a:normAutofit lnSpcReduction="10000"/>
          </a:bodyPr>
          <a:lstStyle/>
          <a:p>
            <a:pPr marL="0" indent="0">
              <a:lnSpc>
                <a:spcPct val="107000"/>
              </a:lnSpc>
              <a:spcBef>
                <a:spcPts val="0"/>
              </a:spcBef>
              <a:spcAft>
                <a:spcPts val="800"/>
              </a:spcAft>
              <a:buNone/>
            </a:pPr>
            <a:r>
              <a:rPr lang="en-US" sz="2100" dirty="0">
                <a:effectLst/>
                <a:latin typeface="Avenir Next LT Pro" panose="020B0504020202020204" pitchFamily="34" charset="0"/>
                <a:ea typeface="Calibri"/>
                <a:cs typeface="Times New Roman"/>
              </a:rPr>
              <a:t>Complete your company information</a:t>
            </a:r>
            <a:r>
              <a:rPr lang="en-US" sz="2100" dirty="0">
                <a:latin typeface="Avenir Next LT Pro" panose="020B0504020202020204" pitchFamily="34" charset="0"/>
                <a:ea typeface="Calibri"/>
                <a:cs typeface="Times New Roman"/>
              </a:rPr>
              <a:t>.</a:t>
            </a:r>
            <a:endParaRPr lang="en-US" sz="2100" dirty="0">
              <a:effectLst/>
              <a:latin typeface="Avenir Next LT Pro" panose="020B0504020202020204" pitchFamily="34" charset="0"/>
              <a:ea typeface="Calibri"/>
              <a:cs typeface="Times New Roman"/>
            </a:endParaRPr>
          </a:p>
          <a:p>
            <a:pPr>
              <a:lnSpc>
                <a:spcPct val="107000"/>
              </a:lnSpc>
              <a:spcBef>
                <a:spcPts val="0"/>
              </a:spcBef>
              <a:spcAft>
                <a:spcPts val="800"/>
              </a:spcAft>
            </a:pPr>
            <a:r>
              <a:rPr lang="en-US" sz="1600" dirty="0">
                <a:effectLst/>
                <a:latin typeface="Avenir Next LT Pro" panose="020B0504020202020204" pitchFamily="34" charset="0"/>
                <a:ea typeface="Calibri"/>
                <a:cs typeface="Times New Roman"/>
              </a:rPr>
              <a:t>This information is used for billing purposes only.</a:t>
            </a:r>
            <a:r>
              <a:rPr lang="en-US" sz="1600" dirty="0">
                <a:latin typeface="Avenir Next LT Pro" panose="020B0504020202020204" pitchFamily="34" charset="0"/>
                <a:ea typeface="Calibri"/>
                <a:cs typeface="Times New Roman"/>
              </a:rPr>
              <a:t> You</a:t>
            </a:r>
            <a:r>
              <a:rPr lang="en-US" sz="1600" dirty="0">
                <a:effectLst/>
                <a:latin typeface="Avenir Next LT Pro" panose="020B0504020202020204" pitchFamily="34" charset="0"/>
                <a:ea typeface="Calibri"/>
                <a:cs typeface="Times New Roman"/>
              </a:rPr>
              <a:t> will have the opportunity </a:t>
            </a:r>
            <a:r>
              <a:rPr lang="en-US" sz="1600" dirty="0">
                <a:latin typeface="Avenir Next LT Pro" panose="020B0504020202020204" pitchFamily="34" charset="0"/>
                <a:ea typeface="Calibri"/>
                <a:cs typeface="Times New Roman"/>
              </a:rPr>
              <a:t>to enter your public facing directory listing information after your booth is assigned.</a:t>
            </a:r>
          </a:p>
          <a:p>
            <a:pPr marL="0" indent="0">
              <a:lnSpc>
                <a:spcPct val="107000"/>
              </a:lnSpc>
              <a:spcBef>
                <a:spcPts val="0"/>
              </a:spcBef>
              <a:spcAft>
                <a:spcPts val="800"/>
              </a:spcAft>
              <a:buNone/>
            </a:pPr>
            <a:endParaRPr lang="en-US" sz="800" dirty="0">
              <a:latin typeface="Avenir Next LT Pro" panose="020B0504020202020204" pitchFamily="34" charset="0"/>
              <a:ea typeface="Calibri"/>
              <a:cs typeface="Times New Roman"/>
            </a:endParaRPr>
          </a:p>
          <a:p>
            <a:pPr>
              <a:lnSpc>
                <a:spcPct val="107000"/>
              </a:lnSpc>
              <a:spcBef>
                <a:spcPts val="0"/>
              </a:spcBef>
              <a:spcAft>
                <a:spcPts val="800"/>
              </a:spcAft>
            </a:pPr>
            <a:r>
              <a:rPr lang="en-US" sz="1600">
                <a:latin typeface="Avenir Next LT Pro"/>
              </a:rPr>
              <a:t>The application must be completed within one (1) hour, or the system will time out and your information will not be saved.</a:t>
            </a:r>
            <a:r>
              <a:rPr lang="en-US" sz="1600">
                <a:latin typeface="Avenir Next LT Pro"/>
                <a:cs typeface="Arial"/>
              </a:rPr>
              <a:t>​</a:t>
            </a:r>
            <a:endParaRPr lang="en-US" sz="1600">
              <a:latin typeface="Avenir Next LT Pro"/>
              <a:ea typeface="Calibri"/>
              <a:cs typeface="Calibri"/>
            </a:endParaRPr>
          </a:p>
          <a:p>
            <a:pPr marL="0" indent="0">
              <a:lnSpc>
                <a:spcPct val="107000"/>
              </a:lnSpc>
              <a:spcBef>
                <a:spcPts val="0"/>
              </a:spcBef>
              <a:spcAft>
                <a:spcPts val="800"/>
              </a:spcAft>
              <a:buNone/>
            </a:pPr>
            <a:endParaRPr lang="en-US" sz="1800" i="1" dirty="0">
              <a:latin typeface="Avenir Next LT Pro" panose="020B0504020202020204" pitchFamily="34" charset="0"/>
              <a:ea typeface="Calibri"/>
              <a:cs typeface="Times New Roman"/>
            </a:endParaRPr>
          </a:p>
          <a:p>
            <a:pPr marL="0" indent="0">
              <a:lnSpc>
                <a:spcPct val="107000"/>
              </a:lnSpc>
              <a:spcBef>
                <a:spcPts val="0"/>
              </a:spcBef>
              <a:spcAft>
                <a:spcPts val="800"/>
              </a:spcAft>
              <a:buNone/>
            </a:pPr>
            <a:endParaRPr lang="en-US" sz="1800" dirty="0">
              <a:latin typeface="Arial"/>
              <a:ea typeface="Calibri"/>
              <a:cs typeface="Times New Roman"/>
            </a:endParaRPr>
          </a:p>
          <a:p>
            <a:pPr marL="0" indent="0">
              <a:lnSpc>
                <a:spcPct val="107000"/>
              </a:lnSpc>
              <a:spcBef>
                <a:spcPts val="0"/>
              </a:spcBef>
              <a:spcAft>
                <a:spcPts val="800"/>
              </a:spcAft>
              <a:buNone/>
            </a:pPr>
            <a:endParaRPr lang="en-US" sz="1800" dirty="0">
              <a:latin typeface="Arial"/>
              <a:ea typeface="Calibri"/>
              <a:cs typeface="Times New Roman"/>
            </a:endParaRPr>
          </a:p>
          <a:p>
            <a:pPr marL="0" indent="0">
              <a:lnSpc>
                <a:spcPct val="107000"/>
              </a:lnSpc>
              <a:spcBef>
                <a:spcPts val="0"/>
              </a:spcBef>
              <a:spcAft>
                <a:spcPts val="800"/>
              </a:spcAft>
              <a:buNone/>
            </a:pPr>
            <a:endParaRPr lang="en-US" sz="1800" dirty="0">
              <a:latin typeface="Arial"/>
              <a:ea typeface="Calibri"/>
              <a:cs typeface="Times New Roman"/>
            </a:endParaRPr>
          </a:p>
          <a:p>
            <a:pPr marL="0" indent="0">
              <a:lnSpc>
                <a:spcPct val="107000"/>
              </a:lnSpc>
              <a:spcBef>
                <a:spcPts val="0"/>
              </a:spcBef>
              <a:spcAft>
                <a:spcPts val="800"/>
              </a:spcAft>
              <a:buNone/>
            </a:pPr>
            <a:endParaRPr lang="en-US" sz="1800" dirty="0">
              <a:latin typeface="Arial"/>
              <a:ea typeface="Calibri"/>
              <a:cs typeface="Times New Roman"/>
            </a:endParaRPr>
          </a:p>
        </p:txBody>
      </p:sp>
      <p:sp>
        <p:nvSpPr>
          <p:cNvPr id="10" name="TextBox 9">
            <a:extLst>
              <a:ext uri="{FF2B5EF4-FFF2-40B4-BE49-F238E27FC236}">
                <a16:creationId xmlns:a16="http://schemas.microsoft.com/office/drawing/2014/main" id="{45BCD0BC-2316-3323-67CD-5F7174CFE7E7}"/>
              </a:ext>
            </a:extLst>
          </p:cNvPr>
          <p:cNvSpPr txBox="1"/>
          <p:nvPr/>
        </p:nvSpPr>
        <p:spPr>
          <a:xfrm>
            <a:off x="349737" y="5631414"/>
            <a:ext cx="4242985" cy="523220"/>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400" dirty="0">
                <a:latin typeface="Avenir Next LT Pro" panose="020B0504020202020204" pitchFamily="34" charset="0"/>
                <a:cs typeface="Calibri"/>
              </a:rPr>
              <a:t>Required fields are marked with a red</a:t>
            </a:r>
            <a:r>
              <a:rPr lang="en-US" sz="1400" b="1" dirty="0">
                <a:solidFill>
                  <a:srgbClr val="FF0000"/>
                </a:solidFill>
                <a:latin typeface="Avenir Next LT Pro" panose="020B0504020202020204" pitchFamily="34" charset="0"/>
                <a:cs typeface="Calibri"/>
              </a:rPr>
              <a:t> * </a:t>
            </a:r>
            <a:r>
              <a:rPr lang="en-US" sz="1400" dirty="0">
                <a:latin typeface="Avenir Next LT Pro" panose="020B0504020202020204" pitchFamily="34" charset="0"/>
                <a:cs typeface="Calibri"/>
              </a:rPr>
              <a:t>or are highlighted in </a:t>
            </a:r>
            <a:r>
              <a:rPr lang="en-US" sz="1400" dirty="0">
                <a:solidFill>
                  <a:srgbClr val="FF0000"/>
                </a:solidFill>
                <a:latin typeface="Avenir Next LT Pro" panose="020B0504020202020204" pitchFamily="34" charset="0"/>
                <a:cs typeface="Calibri"/>
              </a:rPr>
              <a:t>RED</a:t>
            </a:r>
          </a:p>
        </p:txBody>
      </p:sp>
      <p:pic>
        <p:nvPicPr>
          <p:cNvPr id="12" name="Picture 11" descr="A black and white sign with black text&#10;&#10;Description automatically generated">
            <a:extLst>
              <a:ext uri="{FF2B5EF4-FFF2-40B4-BE49-F238E27FC236}">
                <a16:creationId xmlns:a16="http://schemas.microsoft.com/office/drawing/2014/main" id="{96F951AC-8E11-7383-D4E2-8B0B43984CF2}"/>
              </a:ext>
            </a:extLst>
          </p:cNvPr>
          <p:cNvPicPr>
            <a:picLocks noChangeAspect="1"/>
          </p:cNvPicPr>
          <p:nvPr/>
        </p:nvPicPr>
        <p:blipFill>
          <a:blip r:embed="rId2"/>
          <a:stretch>
            <a:fillRect/>
          </a:stretch>
        </p:blipFill>
        <p:spPr>
          <a:xfrm>
            <a:off x="393610" y="5093402"/>
            <a:ext cx="1270733" cy="397120"/>
          </a:xfrm>
          <a:prstGeom prst="rect">
            <a:avLst/>
          </a:prstGeom>
        </p:spPr>
      </p:pic>
      <p:pic>
        <p:nvPicPr>
          <p:cNvPr id="6" name="Picture 5" descr="A screen shot of a computer&#10;&#10;Description automatically generated">
            <a:extLst>
              <a:ext uri="{FF2B5EF4-FFF2-40B4-BE49-F238E27FC236}">
                <a16:creationId xmlns:a16="http://schemas.microsoft.com/office/drawing/2014/main" id="{1EF57F75-B657-12E2-AA30-AC1B479C4139}"/>
              </a:ext>
            </a:extLst>
          </p:cNvPr>
          <p:cNvPicPr>
            <a:picLocks noChangeAspect="1"/>
          </p:cNvPicPr>
          <p:nvPr/>
        </p:nvPicPr>
        <p:blipFill>
          <a:blip r:embed="rId3"/>
          <a:stretch>
            <a:fillRect/>
          </a:stretch>
        </p:blipFill>
        <p:spPr>
          <a:xfrm>
            <a:off x="4612479" y="1436076"/>
            <a:ext cx="3521706" cy="5236308"/>
          </a:xfrm>
          <a:prstGeom prst="rect">
            <a:avLst/>
          </a:prstGeom>
        </p:spPr>
      </p:pic>
      <p:sp>
        <p:nvSpPr>
          <p:cNvPr id="7" name="Content Placeholder 2">
            <a:extLst>
              <a:ext uri="{FF2B5EF4-FFF2-40B4-BE49-F238E27FC236}">
                <a16:creationId xmlns:a16="http://schemas.microsoft.com/office/drawing/2014/main" id="{37E399F1-3793-4A07-F89A-CB4708C17710}"/>
              </a:ext>
            </a:extLst>
          </p:cNvPr>
          <p:cNvSpPr txBox="1">
            <a:spLocks/>
          </p:cNvSpPr>
          <p:nvPr/>
        </p:nvSpPr>
        <p:spPr>
          <a:xfrm>
            <a:off x="8210405" y="1480310"/>
            <a:ext cx="3631857" cy="523630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800"/>
              </a:spcAft>
              <a:buFont typeface="Arial" panose="020B0604020202020204" pitchFamily="34" charset="0"/>
              <a:buNone/>
            </a:pPr>
            <a:r>
              <a:rPr lang="en-US" sz="2100" dirty="0">
                <a:latin typeface="Avenir Next LT Pro" panose="020B0504020202020204" pitchFamily="34" charset="0"/>
                <a:ea typeface="Calibri"/>
                <a:cs typeface="Times New Roman"/>
              </a:rPr>
              <a:t>Select your Exhibitor Membership Status:</a:t>
            </a:r>
          </a:p>
          <a:p>
            <a:pPr marL="0" indent="0">
              <a:lnSpc>
                <a:spcPct val="107000"/>
              </a:lnSpc>
              <a:spcBef>
                <a:spcPts val="0"/>
              </a:spcBef>
              <a:spcAft>
                <a:spcPts val="800"/>
              </a:spcAft>
              <a:buFont typeface="Arial" panose="020B0604020202020204" pitchFamily="34" charset="0"/>
              <a:buNone/>
            </a:pPr>
            <a:endParaRPr lang="en-US" sz="2100" dirty="0">
              <a:latin typeface="Avenir Next LT Pro" panose="020B0504020202020204" pitchFamily="34" charset="0"/>
              <a:ea typeface="Calibri"/>
              <a:cs typeface="Times New Roman"/>
            </a:endParaRPr>
          </a:p>
          <a:p>
            <a:pPr marL="0" indent="0">
              <a:lnSpc>
                <a:spcPct val="107000"/>
              </a:lnSpc>
              <a:spcBef>
                <a:spcPts val="0"/>
              </a:spcBef>
              <a:spcAft>
                <a:spcPts val="800"/>
              </a:spcAft>
              <a:buFont typeface="Arial" panose="020B0604020202020204" pitchFamily="34" charset="0"/>
              <a:buNone/>
            </a:pPr>
            <a:endParaRPr lang="en-US" sz="2100" dirty="0">
              <a:latin typeface="Avenir Next LT Pro" panose="020B0504020202020204" pitchFamily="34" charset="0"/>
              <a:ea typeface="Calibri"/>
              <a:cs typeface="Times New Roman"/>
            </a:endParaRPr>
          </a:p>
          <a:p>
            <a:pPr marL="0" indent="0">
              <a:lnSpc>
                <a:spcPct val="107000"/>
              </a:lnSpc>
              <a:spcBef>
                <a:spcPts val="0"/>
              </a:spcBef>
              <a:spcAft>
                <a:spcPts val="800"/>
              </a:spcAft>
              <a:buFont typeface="Arial" panose="020B0604020202020204" pitchFamily="34" charset="0"/>
              <a:buNone/>
            </a:pPr>
            <a:endParaRPr lang="en-US" sz="2100" dirty="0">
              <a:latin typeface="Avenir Next LT Pro" panose="020B0504020202020204" pitchFamily="34" charset="0"/>
              <a:ea typeface="Calibri"/>
              <a:cs typeface="Times New Roman"/>
            </a:endParaRPr>
          </a:p>
          <a:p>
            <a:pPr marL="0" indent="0">
              <a:lnSpc>
                <a:spcPct val="107000"/>
              </a:lnSpc>
              <a:spcBef>
                <a:spcPts val="0"/>
              </a:spcBef>
              <a:spcAft>
                <a:spcPts val="800"/>
              </a:spcAft>
              <a:buFont typeface="Arial" panose="020B0604020202020204" pitchFamily="34" charset="0"/>
              <a:buNone/>
            </a:pPr>
            <a:endParaRPr lang="en-US" sz="2100" dirty="0">
              <a:latin typeface="Avenir Next LT Pro" panose="020B0504020202020204" pitchFamily="34" charset="0"/>
              <a:ea typeface="Calibri"/>
              <a:cs typeface="Times New Roman"/>
            </a:endParaRPr>
          </a:p>
          <a:p>
            <a:pPr>
              <a:lnSpc>
                <a:spcPct val="107000"/>
              </a:lnSpc>
              <a:spcBef>
                <a:spcPts val="0"/>
              </a:spcBef>
              <a:spcAft>
                <a:spcPts val="800"/>
              </a:spcAft>
            </a:pPr>
            <a:r>
              <a:rPr lang="en-US" sz="1400" dirty="0">
                <a:latin typeface="Avenir Next LT Pro" panose="020B0504020202020204" pitchFamily="34" charset="0"/>
                <a:ea typeface="Calibri"/>
                <a:cs typeface="Times New Roman"/>
              </a:rPr>
              <a:t>Click </a:t>
            </a:r>
            <a:r>
              <a:rPr lang="en-US" sz="1400" dirty="0">
                <a:latin typeface="Avenir Next LT Pro" panose="020B0504020202020204" pitchFamily="34" charset="0"/>
                <a:ea typeface="Calibri"/>
                <a:cs typeface="Times New Roman"/>
                <a:hlinkClick r:id="rId4"/>
              </a:rPr>
              <a:t>here</a:t>
            </a:r>
            <a:r>
              <a:rPr lang="en-US" sz="1400" dirty="0">
                <a:latin typeface="Avenir Next LT Pro" panose="020B0504020202020204" pitchFamily="34" charset="0"/>
                <a:ea typeface="Calibri"/>
                <a:cs typeface="Times New Roman"/>
              </a:rPr>
              <a:t> to learn about the benefits of exhibitor membership.</a:t>
            </a:r>
          </a:p>
          <a:p>
            <a:pPr>
              <a:lnSpc>
                <a:spcPct val="107000"/>
              </a:lnSpc>
              <a:spcBef>
                <a:spcPts val="0"/>
              </a:spcBef>
              <a:spcAft>
                <a:spcPts val="800"/>
              </a:spcAft>
            </a:pPr>
            <a:r>
              <a:rPr lang="en-US" sz="1400" dirty="0">
                <a:latin typeface="Avenir Next LT Pro" panose="020B0504020202020204" pitchFamily="34" charset="0"/>
                <a:ea typeface="Calibri"/>
                <a:cs typeface="Times New Roman"/>
              </a:rPr>
              <a:t>If you are unsure of your membership status or would like to activate/renew your membership, contact </a:t>
            </a:r>
            <a:r>
              <a:rPr lang="en-US" sz="1400" i="1" dirty="0">
                <a:latin typeface="Avenir Next LT Pro" panose="020B0504020202020204" pitchFamily="34" charset="0"/>
                <a:hlinkClick r:id="rId5"/>
              </a:rPr>
              <a:t>CSC@wef.org </a:t>
            </a:r>
            <a:r>
              <a:rPr lang="en-US" sz="1400" i="1" dirty="0">
                <a:latin typeface="Avenir Next LT Pro" panose="020B0504020202020204" pitchFamily="34" charset="0"/>
              </a:rPr>
              <a:t>or 1-800-666-0206.</a:t>
            </a:r>
          </a:p>
          <a:p>
            <a:pPr marL="0" indent="0">
              <a:lnSpc>
                <a:spcPct val="107000"/>
              </a:lnSpc>
              <a:spcBef>
                <a:spcPts val="0"/>
              </a:spcBef>
              <a:spcAft>
                <a:spcPts val="800"/>
              </a:spcAft>
              <a:buFont typeface="Arial" panose="020B0604020202020204" pitchFamily="34" charset="0"/>
              <a:buNone/>
            </a:pPr>
            <a:endParaRPr lang="en-US" sz="1800" i="1" dirty="0">
              <a:latin typeface="Avenir Next LT Pro" panose="020B0504020202020204" pitchFamily="34" charset="0"/>
              <a:ea typeface="Calibri"/>
              <a:cs typeface="Times New Roman"/>
            </a:endParaRPr>
          </a:p>
          <a:p>
            <a:pPr marL="0" indent="0">
              <a:lnSpc>
                <a:spcPct val="107000"/>
              </a:lnSpc>
              <a:spcBef>
                <a:spcPts val="0"/>
              </a:spcBef>
              <a:spcAft>
                <a:spcPts val="800"/>
              </a:spcAft>
              <a:buFont typeface="Arial" panose="020B0604020202020204" pitchFamily="34" charset="0"/>
              <a:buNone/>
            </a:pPr>
            <a:endParaRPr lang="en-US" sz="1800" dirty="0">
              <a:latin typeface="Arial"/>
              <a:ea typeface="Calibri"/>
              <a:cs typeface="Times New Roman"/>
            </a:endParaRPr>
          </a:p>
          <a:p>
            <a:pPr marL="0" indent="0">
              <a:lnSpc>
                <a:spcPct val="107000"/>
              </a:lnSpc>
              <a:spcBef>
                <a:spcPts val="0"/>
              </a:spcBef>
              <a:spcAft>
                <a:spcPts val="800"/>
              </a:spcAft>
              <a:buFont typeface="Arial" panose="020B0604020202020204" pitchFamily="34" charset="0"/>
              <a:buNone/>
            </a:pPr>
            <a:endParaRPr lang="en-US" sz="1800" dirty="0">
              <a:latin typeface="Arial"/>
              <a:ea typeface="Calibri"/>
              <a:cs typeface="Times New Roman"/>
            </a:endParaRPr>
          </a:p>
          <a:p>
            <a:pPr marL="0" indent="0">
              <a:lnSpc>
                <a:spcPct val="107000"/>
              </a:lnSpc>
              <a:spcBef>
                <a:spcPts val="0"/>
              </a:spcBef>
              <a:spcAft>
                <a:spcPts val="800"/>
              </a:spcAft>
              <a:buFont typeface="Arial" panose="020B0604020202020204" pitchFamily="34" charset="0"/>
              <a:buNone/>
            </a:pPr>
            <a:endParaRPr lang="en-US" sz="1800" dirty="0">
              <a:latin typeface="Arial"/>
              <a:ea typeface="Calibri"/>
              <a:cs typeface="Times New Roman"/>
            </a:endParaRPr>
          </a:p>
          <a:p>
            <a:pPr marL="0" indent="0">
              <a:lnSpc>
                <a:spcPct val="107000"/>
              </a:lnSpc>
              <a:spcBef>
                <a:spcPts val="0"/>
              </a:spcBef>
              <a:spcAft>
                <a:spcPts val="800"/>
              </a:spcAft>
              <a:buFont typeface="Arial" panose="020B0604020202020204" pitchFamily="34" charset="0"/>
              <a:buNone/>
            </a:pPr>
            <a:endParaRPr lang="en-US" sz="1800" dirty="0">
              <a:latin typeface="Arial"/>
              <a:ea typeface="Calibri"/>
              <a:cs typeface="Times New Roman"/>
            </a:endParaRPr>
          </a:p>
        </p:txBody>
      </p:sp>
      <p:pic>
        <p:nvPicPr>
          <p:cNvPr id="11" name="Picture 10">
            <a:extLst>
              <a:ext uri="{FF2B5EF4-FFF2-40B4-BE49-F238E27FC236}">
                <a16:creationId xmlns:a16="http://schemas.microsoft.com/office/drawing/2014/main" id="{8E5F967F-F7C6-245F-1980-AE13B45CE5B2}"/>
              </a:ext>
            </a:extLst>
          </p:cNvPr>
          <p:cNvPicPr>
            <a:picLocks noChangeAspect="1"/>
          </p:cNvPicPr>
          <p:nvPr/>
        </p:nvPicPr>
        <p:blipFill>
          <a:blip r:embed="rId6"/>
          <a:stretch>
            <a:fillRect/>
          </a:stretch>
        </p:blipFill>
        <p:spPr>
          <a:xfrm>
            <a:off x="7961683" y="2452878"/>
            <a:ext cx="4207776" cy="1306321"/>
          </a:xfrm>
          <a:prstGeom prst="rect">
            <a:avLst/>
          </a:prstGeom>
        </p:spPr>
      </p:pic>
      <p:pic>
        <p:nvPicPr>
          <p:cNvPr id="13" name="Picture 12">
            <a:extLst>
              <a:ext uri="{FF2B5EF4-FFF2-40B4-BE49-F238E27FC236}">
                <a16:creationId xmlns:a16="http://schemas.microsoft.com/office/drawing/2014/main" id="{F4960F0A-746D-1413-6DC9-6C456B7AAB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2729" y="356742"/>
            <a:ext cx="3449533" cy="68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950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8A36E-C698-572D-7F46-8A8D028607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249092-1751-C29E-27E3-87462BAE6C79}"/>
              </a:ext>
            </a:extLst>
          </p:cNvPr>
          <p:cNvSpPr>
            <a:spLocks noGrp="1"/>
          </p:cNvSpPr>
          <p:nvPr>
            <p:ph type="title"/>
          </p:nvPr>
        </p:nvSpPr>
        <p:spPr>
          <a:xfrm>
            <a:off x="379582" y="381979"/>
            <a:ext cx="10515600" cy="912832"/>
          </a:xfrm>
        </p:spPr>
        <p:txBody>
          <a:bodyPr>
            <a:noAutofit/>
          </a:bodyPr>
          <a:lstStyle/>
          <a:p>
            <a:r>
              <a:rPr lang="en-US" sz="3600" b="1" dirty="0">
                <a:solidFill>
                  <a:srgbClr val="34A798"/>
                </a:solidFill>
                <a:latin typeface="Poppins" panose="00000500000000000000" pitchFamily="2" charset="0"/>
                <a:cs typeface="Poppins" panose="00000500000000000000" pitchFamily="2" charset="0"/>
              </a:rPr>
              <a:t>Step 1 – Company Information</a:t>
            </a:r>
            <a:br>
              <a:rPr lang="en-US" sz="3600" b="1" dirty="0">
                <a:solidFill>
                  <a:srgbClr val="34A798"/>
                </a:solidFill>
                <a:latin typeface="Poppins" panose="00000500000000000000" pitchFamily="2" charset="0"/>
                <a:cs typeface="Poppins" panose="00000500000000000000" pitchFamily="2" charset="0"/>
              </a:rPr>
            </a:br>
            <a:r>
              <a:rPr lang="en-US" sz="3600" b="1" dirty="0">
                <a:solidFill>
                  <a:srgbClr val="34A798"/>
                </a:solidFill>
                <a:latin typeface="Poppins" panose="00000500000000000000" pitchFamily="2" charset="0"/>
                <a:cs typeface="Poppins" panose="00000500000000000000" pitchFamily="2" charset="0"/>
              </a:rPr>
              <a:t>&amp; Booth Preferences (continued)</a:t>
            </a:r>
          </a:p>
        </p:txBody>
      </p:sp>
      <p:sp>
        <p:nvSpPr>
          <p:cNvPr id="3" name="Content Placeholder 2">
            <a:extLst>
              <a:ext uri="{FF2B5EF4-FFF2-40B4-BE49-F238E27FC236}">
                <a16:creationId xmlns:a16="http://schemas.microsoft.com/office/drawing/2014/main" id="{6648D50F-7D75-FBC7-B6BE-47708D4458DB}"/>
              </a:ext>
            </a:extLst>
          </p:cNvPr>
          <p:cNvSpPr>
            <a:spLocks noGrp="1"/>
          </p:cNvSpPr>
          <p:nvPr>
            <p:ph idx="1"/>
          </p:nvPr>
        </p:nvSpPr>
        <p:spPr>
          <a:xfrm>
            <a:off x="1004233" y="1899121"/>
            <a:ext cx="4613717" cy="3059758"/>
          </a:xfrm>
        </p:spPr>
        <p:txBody>
          <a:bodyPr vert="horz" lIns="91440" tIns="45720" rIns="91440" bIns="45720" rtlCol="0" anchor="t">
            <a:normAutofit/>
          </a:bodyPr>
          <a:lstStyle/>
          <a:p>
            <a:pPr marL="0" indent="0">
              <a:lnSpc>
                <a:spcPct val="107000"/>
              </a:lnSpc>
              <a:spcBef>
                <a:spcPts val="0"/>
              </a:spcBef>
              <a:spcAft>
                <a:spcPts val="800"/>
              </a:spcAft>
              <a:buNone/>
            </a:pPr>
            <a:r>
              <a:rPr lang="en-US" sz="2100" dirty="0">
                <a:latin typeface="Avenir Next LT Pro" panose="020B0504020202020204" pitchFamily="34" charset="0"/>
                <a:ea typeface="Calibri"/>
                <a:cs typeface="Times New Roman"/>
              </a:rPr>
              <a:t>Enter contact information:</a:t>
            </a:r>
          </a:p>
          <a:p>
            <a:pPr marL="0" indent="0">
              <a:lnSpc>
                <a:spcPct val="107000"/>
              </a:lnSpc>
              <a:spcBef>
                <a:spcPts val="0"/>
              </a:spcBef>
              <a:spcAft>
                <a:spcPts val="800"/>
              </a:spcAft>
              <a:buNone/>
            </a:pPr>
            <a:r>
              <a:rPr lang="en-US" sz="1800">
                <a:latin typeface="Avenir Next LT Pro"/>
                <a:cs typeface="Calibri"/>
              </a:rPr>
              <a:t>Primary Contact is required, Secondary and Billing Contacts are optional, but encouraged if these contacts are different than the Primary</a:t>
            </a:r>
            <a:endParaRPr lang="en-US" sz="1800" i="1">
              <a:latin typeface="Avenir Next LT Pro"/>
              <a:ea typeface="Calibri"/>
              <a:cs typeface="Times New Roman"/>
            </a:endParaRPr>
          </a:p>
          <a:p>
            <a:pPr marL="0" indent="0">
              <a:lnSpc>
                <a:spcPct val="107000"/>
              </a:lnSpc>
              <a:spcBef>
                <a:spcPts val="0"/>
              </a:spcBef>
              <a:spcAft>
                <a:spcPts val="800"/>
              </a:spcAft>
              <a:buNone/>
            </a:pPr>
            <a:endParaRPr lang="en-US" sz="1800" dirty="0">
              <a:latin typeface="Arial"/>
              <a:ea typeface="Calibri"/>
              <a:cs typeface="Times New Roman"/>
            </a:endParaRPr>
          </a:p>
          <a:p>
            <a:pPr marL="0" indent="0">
              <a:lnSpc>
                <a:spcPct val="107000"/>
              </a:lnSpc>
              <a:spcBef>
                <a:spcPts val="0"/>
              </a:spcBef>
              <a:spcAft>
                <a:spcPts val="800"/>
              </a:spcAft>
              <a:buNone/>
            </a:pPr>
            <a:endParaRPr lang="en-US" sz="1800" dirty="0">
              <a:latin typeface="Arial"/>
              <a:ea typeface="Calibri"/>
              <a:cs typeface="Times New Roman"/>
            </a:endParaRPr>
          </a:p>
          <a:p>
            <a:pPr marL="0" indent="0">
              <a:lnSpc>
                <a:spcPct val="107000"/>
              </a:lnSpc>
              <a:spcBef>
                <a:spcPts val="0"/>
              </a:spcBef>
              <a:spcAft>
                <a:spcPts val="800"/>
              </a:spcAft>
              <a:buNone/>
            </a:pPr>
            <a:endParaRPr lang="en-US" sz="1800" dirty="0">
              <a:latin typeface="Arial"/>
              <a:ea typeface="Calibri"/>
              <a:cs typeface="Times New Roman"/>
            </a:endParaRPr>
          </a:p>
          <a:p>
            <a:pPr marL="0" indent="0">
              <a:lnSpc>
                <a:spcPct val="107000"/>
              </a:lnSpc>
              <a:spcBef>
                <a:spcPts val="0"/>
              </a:spcBef>
              <a:spcAft>
                <a:spcPts val="800"/>
              </a:spcAft>
              <a:buNone/>
            </a:pPr>
            <a:endParaRPr lang="en-US" sz="1800" dirty="0">
              <a:latin typeface="Arial"/>
              <a:ea typeface="Calibri"/>
              <a:cs typeface="Times New Roman"/>
            </a:endParaRPr>
          </a:p>
        </p:txBody>
      </p:sp>
      <p:sp>
        <p:nvSpPr>
          <p:cNvPr id="10" name="TextBox 9">
            <a:extLst>
              <a:ext uri="{FF2B5EF4-FFF2-40B4-BE49-F238E27FC236}">
                <a16:creationId xmlns:a16="http://schemas.microsoft.com/office/drawing/2014/main" id="{550661FF-EC34-0B57-AFB4-CAD5550FDD68}"/>
              </a:ext>
            </a:extLst>
          </p:cNvPr>
          <p:cNvSpPr txBox="1"/>
          <p:nvPr/>
        </p:nvSpPr>
        <p:spPr>
          <a:xfrm>
            <a:off x="1327053" y="5056822"/>
            <a:ext cx="4242985" cy="523220"/>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400" dirty="0">
                <a:latin typeface="Avenir Next LT Pro" panose="020B0504020202020204" pitchFamily="34" charset="0"/>
                <a:cs typeface="Calibri"/>
              </a:rPr>
              <a:t>Required fields are marked with a red</a:t>
            </a:r>
            <a:r>
              <a:rPr lang="en-US" sz="1400" b="1" dirty="0">
                <a:solidFill>
                  <a:srgbClr val="FF0000"/>
                </a:solidFill>
                <a:latin typeface="Avenir Next LT Pro" panose="020B0504020202020204" pitchFamily="34" charset="0"/>
                <a:cs typeface="Calibri"/>
              </a:rPr>
              <a:t> * </a:t>
            </a:r>
            <a:r>
              <a:rPr lang="en-US" sz="1400" dirty="0">
                <a:latin typeface="Avenir Next LT Pro" panose="020B0504020202020204" pitchFamily="34" charset="0"/>
                <a:cs typeface="Calibri"/>
              </a:rPr>
              <a:t>or are highlighted in </a:t>
            </a:r>
            <a:r>
              <a:rPr lang="en-US" sz="1400" dirty="0">
                <a:solidFill>
                  <a:srgbClr val="FF0000"/>
                </a:solidFill>
                <a:latin typeface="Avenir Next LT Pro" panose="020B0504020202020204" pitchFamily="34" charset="0"/>
                <a:cs typeface="Calibri"/>
              </a:rPr>
              <a:t>RED</a:t>
            </a:r>
          </a:p>
        </p:txBody>
      </p:sp>
      <p:pic>
        <p:nvPicPr>
          <p:cNvPr id="12" name="Picture 11" descr="A black and white sign with black text&#10;&#10;Description automatically generated">
            <a:extLst>
              <a:ext uri="{FF2B5EF4-FFF2-40B4-BE49-F238E27FC236}">
                <a16:creationId xmlns:a16="http://schemas.microsoft.com/office/drawing/2014/main" id="{7E6EBEF1-9744-F6B4-D00A-6EBFB3C0EA68}"/>
              </a:ext>
            </a:extLst>
          </p:cNvPr>
          <p:cNvPicPr>
            <a:picLocks noChangeAspect="1"/>
          </p:cNvPicPr>
          <p:nvPr/>
        </p:nvPicPr>
        <p:blipFill>
          <a:blip r:embed="rId2"/>
          <a:stretch>
            <a:fillRect/>
          </a:stretch>
        </p:blipFill>
        <p:spPr>
          <a:xfrm>
            <a:off x="1411920" y="4561759"/>
            <a:ext cx="1270733" cy="397120"/>
          </a:xfrm>
          <a:prstGeom prst="rect">
            <a:avLst/>
          </a:prstGeom>
        </p:spPr>
      </p:pic>
      <p:pic>
        <p:nvPicPr>
          <p:cNvPr id="4" name="Picture 3" descr="A screenshot of a contact form&#10;&#10;Description automatically generated">
            <a:extLst>
              <a:ext uri="{FF2B5EF4-FFF2-40B4-BE49-F238E27FC236}">
                <a16:creationId xmlns:a16="http://schemas.microsoft.com/office/drawing/2014/main" id="{FED1CF78-C5B9-B109-AF04-419E9F48D3E6}"/>
              </a:ext>
            </a:extLst>
          </p:cNvPr>
          <p:cNvPicPr>
            <a:picLocks noChangeAspect="1"/>
          </p:cNvPicPr>
          <p:nvPr/>
        </p:nvPicPr>
        <p:blipFill>
          <a:blip r:embed="rId3"/>
          <a:stretch>
            <a:fillRect/>
          </a:stretch>
        </p:blipFill>
        <p:spPr>
          <a:xfrm>
            <a:off x="6172098" y="1294810"/>
            <a:ext cx="2777975" cy="5454433"/>
          </a:xfrm>
          <a:prstGeom prst="rect">
            <a:avLst/>
          </a:prstGeom>
        </p:spPr>
      </p:pic>
      <p:pic>
        <p:nvPicPr>
          <p:cNvPr id="7" name="Picture 6">
            <a:extLst>
              <a:ext uri="{FF2B5EF4-FFF2-40B4-BE49-F238E27FC236}">
                <a16:creationId xmlns:a16="http://schemas.microsoft.com/office/drawing/2014/main" id="{64EEDA65-C77F-EC1C-1A6C-63230A4918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2885" y="497597"/>
            <a:ext cx="3449533" cy="68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450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0948-C110-E68A-09D7-8098B7721340}"/>
              </a:ext>
            </a:extLst>
          </p:cNvPr>
          <p:cNvSpPr>
            <a:spLocks noGrp="1"/>
          </p:cNvSpPr>
          <p:nvPr>
            <p:ph type="title"/>
          </p:nvPr>
        </p:nvSpPr>
        <p:spPr>
          <a:xfrm>
            <a:off x="368621" y="365124"/>
            <a:ext cx="7678099" cy="912832"/>
          </a:xfrm>
        </p:spPr>
        <p:txBody>
          <a:bodyPr>
            <a:noAutofit/>
          </a:bodyPr>
          <a:lstStyle/>
          <a:p>
            <a:r>
              <a:rPr lang="en-US" sz="3600" b="1" dirty="0">
                <a:solidFill>
                  <a:srgbClr val="34A798"/>
                </a:solidFill>
                <a:latin typeface="Poppins" panose="00000500000000000000" pitchFamily="2" charset="0"/>
                <a:cs typeface="Poppins" panose="00000500000000000000" pitchFamily="2" charset="0"/>
              </a:rPr>
              <a:t>Step 1 –  Booth Location Preferences (continued)</a:t>
            </a:r>
          </a:p>
        </p:txBody>
      </p:sp>
      <p:sp>
        <p:nvSpPr>
          <p:cNvPr id="3" name="Content Placeholder 2">
            <a:extLst>
              <a:ext uri="{FF2B5EF4-FFF2-40B4-BE49-F238E27FC236}">
                <a16:creationId xmlns:a16="http://schemas.microsoft.com/office/drawing/2014/main" id="{7C8C4ACF-1052-3423-5830-B5C9BD60F03E}"/>
              </a:ext>
            </a:extLst>
          </p:cNvPr>
          <p:cNvSpPr>
            <a:spLocks noGrp="1"/>
          </p:cNvSpPr>
          <p:nvPr>
            <p:ph idx="1"/>
          </p:nvPr>
        </p:nvSpPr>
        <p:spPr>
          <a:xfrm>
            <a:off x="813041" y="1581832"/>
            <a:ext cx="4643151" cy="3694335"/>
          </a:xfrm>
        </p:spPr>
        <p:txBody>
          <a:bodyPr vert="horz" lIns="91440" tIns="45720" rIns="91440" bIns="45720" rtlCol="0" anchor="t">
            <a:normAutofit fontScale="92500" lnSpcReduction="10000"/>
          </a:bodyPr>
          <a:lstStyle/>
          <a:p>
            <a:pPr marL="0" indent="0">
              <a:lnSpc>
                <a:spcPct val="107000"/>
              </a:lnSpc>
              <a:spcBef>
                <a:spcPts val="0"/>
              </a:spcBef>
              <a:spcAft>
                <a:spcPts val="800"/>
              </a:spcAft>
              <a:buNone/>
            </a:pPr>
            <a:r>
              <a:rPr lang="en-US" sz="1800" b="1" dirty="0">
                <a:latin typeface="Avenir Next LT Pro" panose="020B0504020202020204" pitchFamily="34" charset="0"/>
                <a:ea typeface="Calibri"/>
                <a:cs typeface="Times New Roman"/>
              </a:rPr>
              <a:t>Where</a:t>
            </a:r>
            <a:r>
              <a:rPr lang="en-US" sz="1800" b="1" dirty="0">
                <a:effectLst/>
                <a:latin typeface="Avenir Next LT Pro" panose="020B0504020202020204" pitchFamily="34" charset="0"/>
                <a:ea typeface="Calibri"/>
                <a:cs typeface="Times New Roman"/>
              </a:rPr>
              <a:t> </a:t>
            </a:r>
            <a:r>
              <a:rPr lang="en-US" sz="1800" b="1" dirty="0">
                <a:latin typeface="Avenir Next LT Pro" panose="020B0504020202020204" pitchFamily="34" charset="0"/>
                <a:ea typeface="Calibri"/>
                <a:cs typeface="Times New Roman"/>
              </a:rPr>
              <a:t>would you</a:t>
            </a:r>
            <a:r>
              <a:rPr lang="en-US" sz="1800" b="1" dirty="0">
                <a:effectLst/>
                <a:latin typeface="Avenir Next LT Pro" panose="020B0504020202020204" pitchFamily="34" charset="0"/>
                <a:ea typeface="Calibri"/>
                <a:cs typeface="Times New Roman"/>
              </a:rPr>
              <a:t> like </a:t>
            </a:r>
            <a:r>
              <a:rPr lang="en-US" sz="1800" b="1" dirty="0">
                <a:latin typeface="Avenir Next LT Pro" panose="020B0504020202020204" pitchFamily="34" charset="0"/>
                <a:ea typeface="Calibri"/>
                <a:cs typeface="Times New Roman"/>
              </a:rPr>
              <a:t>your booth to be located? </a:t>
            </a:r>
          </a:p>
          <a:p>
            <a:pPr marL="0" indent="0">
              <a:lnSpc>
                <a:spcPct val="107000"/>
              </a:lnSpc>
              <a:spcBef>
                <a:spcPts val="0"/>
              </a:spcBef>
              <a:spcAft>
                <a:spcPts val="800"/>
              </a:spcAft>
              <a:buNone/>
            </a:pPr>
            <a:r>
              <a:rPr lang="en-US" sz="1800">
                <a:latin typeface="Avenir Next LT Pro"/>
                <a:ea typeface="Calibri"/>
                <a:cs typeface="Times New Roman"/>
              </a:rPr>
              <a:t>Click the box for a booth located in the General Exhibition or</a:t>
            </a:r>
            <a:r>
              <a:rPr lang="en-US" sz="1800">
                <a:effectLst/>
                <a:latin typeface="Avenir Next LT Pro"/>
                <a:ea typeface="Calibri"/>
                <a:cs typeface="Times New Roman"/>
              </a:rPr>
              <a:t> </a:t>
            </a:r>
            <a:r>
              <a:rPr lang="en-US" sz="1800">
                <a:latin typeface="Avenir Next LT Pro"/>
                <a:ea typeface="Calibri"/>
                <a:cs typeface="Times New Roman"/>
              </a:rPr>
              <a:t>in a Specialty</a:t>
            </a:r>
            <a:r>
              <a:rPr lang="en-US" sz="1800">
                <a:effectLst/>
                <a:latin typeface="Avenir Next LT Pro"/>
                <a:ea typeface="Calibri"/>
                <a:cs typeface="Times New Roman"/>
              </a:rPr>
              <a:t> </a:t>
            </a:r>
            <a:r>
              <a:rPr lang="en-US" sz="1800">
                <a:latin typeface="Avenir Next LT Pro"/>
                <a:ea typeface="Calibri"/>
                <a:cs typeface="Times New Roman"/>
              </a:rPr>
              <a:t>Pavilion</a:t>
            </a:r>
            <a:r>
              <a:rPr lang="en-US" sz="1800">
                <a:effectLst/>
                <a:latin typeface="Avenir Next LT Pro"/>
                <a:ea typeface="Calibri"/>
                <a:cs typeface="Times New Roman"/>
              </a:rPr>
              <a:t>. </a:t>
            </a:r>
          </a:p>
          <a:p>
            <a:pPr marL="0" indent="0">
              <a:lnSpc>
                <a:spcPct val="107000"/>
              </a:lnSpc>
              <a:spcBef>
                <a:spcPts val="0"/>
              </a:spcBef>
              <a:spcAft>
                <a:spcPts val="800"/>
              </a:spcAft>
              <a:buNone/>
            </a:pPr>
            <a:r>
              <a:rPr lang="en-US" sz="800" dirty="0">
                <a:latin typeface="Avenir Next LT Pro" panose="020B0504020202020204" pitchFamily="34" charset="0"/>
                <a:ea typeface="Calibri"/>
                <a:cs typeface="Times New Roman"/>
              </a:rPr>
              <a:t>  </a:t>
            </a:r>
          </a:p>
          <a:p>
            <a:pPr marL="0" indent="0">
              <a:lnSpc>
                <a:spcPct val="107000"/>
              </a:lnSpc>
              <a:spcBef>
                <a:spcPts val="0"/>
              </a:spcBef>
              <a:spcAft>
                <a:spcPts val="800"/>
              </a:spcAft>
              <a:buNone/>
            </a:pPr>
            <a:r>
              <a:rPr lang="en-US" sz="1800" dirty="0">
                <a:effectLst/>
                <a:latin typeface="Avenir Next LT Pro" panose="020B0504020202020204" pitchFamily="34" charset="0"/>
                <a:ea typeface="Calibri"/>
                <a:cs typeface="Times New Roman"/>
              </a:rPr>
              <a:t>One </a:t>
            </a:r>
            <a:r>
              <a:rPr lang="en-US" sz="1800" dirty="0">
                <a:latin typeface="Avenir Next LT Pro" panose="020B0504020202020204" pitchFamily="34" charset="0"/>
                <a:ea typeface="Calibri"/>
                <a:cs typeface="Times New Roman"/>
              </a:rPr>
              <a:t>option is required.  You can select up to three options. </a:t>
            </a:r>
          </a:p>
          <a:p>
            <a:pPr marL="0" indent="0">
              <a:lnSpc>
                <a:spcPct val="107000"/>
              </a:lnSpc>
              <a:spcBef>
                <a:spcPts val="0"/>
              </a:spcBef>
              <a:spcAft>
                <a:spcPts val="800"/>
              </a:spcAft>
              <a:buNone/>
            </a:pPr>
            <a:r>
              <a:rPr lang="en-US" sz="800" dirty="0">
                <a:latin typeface="Avenir Next LT Pro" panose="020B0504020202020204" pitchFamily="34" charset="0"/>
                <a:ea typeface="Calibri"/>
                <a:cs typeface="Times New Roman"/>
              </a:rPr>
              <a:t>  </a:t>
            </a:r>
          </a:p>
          <a:p>
            <a:pPr marL="0" indent="0">
              <a:lnSpc>
                <a:spcPct val="107000"/>
              </a:lnSpc>
              <a:spcBef>
                <a:spcPts val="0"/>
              </a:spcBef>
              <a:spcAft>
                <a:spcPts val="800"/>
              </a:spcAft>
              <a:buNone/>
            </a:pPr>
            <a:r>
              <a:rPr lang="en-US" sz="1800" dirty="0">
                <a:latin typeface="Avenir Next LT Pro" panose="020B0504020202020204" pitchFamily="34" charset="0"/>
                <a:ea typeface="Calibri"/>
                <a:cs typeface="Times New Roman"/>
              </a:rPr>
              <a:t>Exhibitors must qualify to participate in Specialty Pavilions. Follow instructions to pre-qualify for specialty pavilions. If description is not provided, booth assignment can be delayed.</a:t>
            </a:r>
          </a:p>
        </p:txBody>
      </p:sp>
      <p:pic>
        <p:nvPicPr>
          <p:cNvPr id="5" name="Picture 4" descr="A black and white sign with black text&#10;&#10;Description automatically generated">
            <a:extLst>
              <a:ext uri="{FF2B5EF4-FFF2-40B4-BE49-F238E27FC236}">
                <a16:creationId xmlns:a16="http://schemas.microsoft.com/office/drawing/2014/main" id="{108078D7-7FE1-8F6E-0364-C2E0A7474ACA}"/>
              </a:ext>
            </a:extLst>
          </p:cNvPr>
          <p:cNvPicPr>
            <a:picLocks noChangeAspect="1"/>
          </p:cNvPicPr>
          <p:nvPr/>
        </p:nvPicPr>
        <p:blipFill>
          <a:blip r:embed="rId2"/>
          <a:stretch>
            <a:fillRect/>
          </a:stretch>
        </p:blipFill>
        <p:spPr>
          <a:xfrm>
            <a:off x="315612" y="5430535"/>
            <a:ext cx="1270733" cy="397120"/>
          </a:xfrm>
          <a:prstGeom prst="rect">
            <a:avLst/>
          </a:prstGeom>
        </p:spPr>
      </p:pic>
      <p:sp>
        <p:nvSpPr>
          <p:cNvPr id="7" name="TextBox 6">
            <a:extLst>
              <a:ext uri="{FF2B5EF4-FFF2-40B4-BE49-F238E27FC236}">
                <a16:creationId xmlns:a16="http://schemas.microsoft.com/office/drawing/2014/main" id="{29E64222-20A2-0A6D-8B27-215B5EE9E47E}"/>
              </a:ext>
            </a:extLst>
          </p:cNvPr>
          <p:cNvSpPr txBox="1"/>
          <p:nvPr/>
        </p:nvSpPr>
        <p:spPr>
          <a:xfrm>
            <a:off x="368621" y="5824797"/>
            <a:ext cx="5087571" cy="73866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venir Next LT Pro" panose="020B0504020202020204" pitchFamily="34" charset="0"/>
                <a:cs typeface="Calibri"/>
              </a:rPr>
              <a:t>For consideration to be placed in a Specialty Pavilion, read the pavilion descriptions on the application page and provide a description of your offerings.</a:t>
            </a:r>
            <a:endParaRPr lang="en-US" sz="1400" dirty="0">
              <a:latin typeface="Avenir Next LT Pro" panose="020B0504020202020204" pitchFamily="34" charset="0"/>
              <a:ea typeface="Calibri"/>
              <a:cs typeface="Calibri"/>
            </a:endParaRPr>
          </a:p>
        </p:txBody>
      </p:sp>
      <p:pic>
        <p:nvPicPr>
          <p:cNvPr id="12" name="Picture 11">
            <a:extLst>
              <a:ext uri="{FF2B5EF4-FFF2-40B4-BE49-F238E27FC236}">
                <a16:creationId xmlns:a16="http://schemas.microsoft.com/office/drawing/2014/main" id="{B00ADFAC-B3C9-4304-AFFA-E14866D4D210}"/>
              </a:ext>
            </a:extLst>
          </p:cNvPr>
          <p:cNvPicPr>
            <a:picLocks noChangeAspect="1"/>
          </p:cNvPicPr>
          <p:nvPr/>
        </p:nvPicPr>
        <p:blipFill>
          <a:blip r:embed="rId3"/>
          <a:srcRect l="12259" r="28605"/>
          <a:stretch>
            <a:fillRect/>
          </a:stretch>
        </p:blipFill>
        <p:spPr>
          <a:xfrm>
            <a:off x="6548825" y="770022"/>
            <a:ext cx="3391709" cy="6087978"/>
          </a:xfrm>
          <a:prstGeom prst="rect">
            <a:avLst/>
          </a:prstGeom>
        </p:spPr>
      </p:pic>
      <p:pic>
        <p:nvPicPr>
          <p:cNvPr id="13" name="Picture 12">
            <a:extLst>
              <a:ext uri="{FF2B5EF4-FFF2-40B4-BE49-F238E27FC236}">
                <a16:creationId xmlns:a16="http://schemas.microsoft.com/office/drawing/2014/main" id="{E08A1FCB-A76A-495A-8DD8-5E51AB83D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3846" y="226776"/>
            <a:ext cx="3449533" cy="68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684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012B9B-197B-0DFF-5DC1-608677E2F1C0}"/>
              </a:ext>
            </a:extLst>
          </p:cNvPr>
          <p:cNvPicPr>
            <a:picLocks noChangeAspect="1"/>
          </p:cNvPicPr>
          <p:nvPr/>
        </p:nvPicPr>
        <p:blipFill>
          <a:blip r:embed="rId3"/>
          <a:stretch>
            <a:fillRect/>
          </a:stretch>
        </p:blipFill>
        <p:spPr>
          <a:xfrm>
            <a:off x="4440608" y="1461172"/>
            <a:ext cx="5196771" cy="3826042"/>
          </a:xfrm>
          <a:prstGeom prst="rect">
            <a:avLst/>
          </a:prstGeom>
        </p:spPr>
      </p:pic>
      <p:sp>
        <p:nvSpPr>
          <p:cNvPr id="2" name="Title 1">
            <a:extLst>
              <a:ext uri="{FF2B5EF4-FFF2-40B4-BE49-F238E27FC236}">
                <a16:creationId xmlns:a16="http://schemas.microsoft.com/office/drawing/2014/main" id="{8A7F0948-C110-E68A-09D7-8098B7721340}"/>
              </a:ext>
            </a:extLst>
          </p:cNvPr>
          <p:cNvSpPr>
            <a:spLocks noGrp="1"/>
          </p:cNvSpPr>
          <p:nvPr>
            <p:ph type="title"/>
          </p:nvPr>
        </p:nvSpPr>
        <p:spPr>
          <a:xfrm>
            <a:off x="527442" y="212023"/>
            <a:ext cx="8525323" cy="912832"/>
          </a:xfrm>
        </p:spPr>
        <p:txBody>
          <a:bodyPr>
            <a:noAutofit/>
          </a:bodyPr>
          <a:lstStyle/>
          <a:p>
            <a:r>
              <a:rPr lang="en-US" sz="3600" b="1" dirty="0">
                <a:solidFill>
                  <a:srgbClr val="34A798"/>
                </a:solidFill>
                <a:latin typeface="Poppins" panose="00000500000000000000" pitchFamily="2" charset="0"/>
                <a:cs typeface="Poppins" panose="00000500000000000000" pitchFamily="2" charset="0"/>
              </a:rPr>
              <a:t>Step 1 – Booth Preferences (continued) </a:t>
            </a:r>
          </a:p>
        </p:txBody>
      </p:sp>
      <p:sp>
        <p:nvSpPr>
          <p:cNvPr id="3" name="Content Placeholder 2">
            <a:extLst>
              <a:ext uri="{FF2B5EF4-FFF2-40B4-BE49-F238E27FC236}">
                <a16:creationId xmlns:a16="http://schemas.microsoft.com/office/drawing/2014/main" id="{7C8C4ACF-1052-3423-5830-B5C9BD60F03E}"/>
              </a:ext>
            </a:extLst>
          </p:cNvPr>
          <p:cNvSpPr>
            <a:spLocks noGrp="1"/>
          </p:cNvSpPr>
          <p:nvPr>
            <p:ph idx="1"/>
          </p:nvPr>
        </p:nvSpPr>
        <p:spPr>
          <a:xfrm>
            <a:off x="756042" y="1534013"/>
            <a:ext cx="3422766" cy="4605283"/>
          </a:xfrm>
        </p:spPr>
        <p:txBody>
          <a:bodyPr vert="horz" lIns="91440" tIns="45720" rIns="91440" bIns="45720" rtlCol="0" anchor="t">
            <a:noAutofit/>
          </a:bodyPr>
          <a:lstStyle/>
          <a:p>
            <a:pPr marL="0" marR="0" indent="0">
              <a:lnSpc>
                <a:spcPct val="107000"/>
              </a:lnSpc>
              <a:spcBef>
                <a:spcPts val="0"/>
              </a:spcBef>
              <a:spcAft>
                <a:spcPts val="800"/>
              </a:spcAft>
              <a:buNone/>
            </a:pPr>
            <a:r>
              <a:rPr lang="en-US" sz="1400" b="1" dirty="0">
                <a:effectLst/>
                <a:latin typeface="Avenir Next LT Pro" panose="020B0504020202020204" pitchFamily="34" charset="0"/>
                <a:ea typeface="Calibri"/>
                <a:cs typeface="Times New Roman"/>
              </a:rPr>
              <a:t>Complete </a:t>
            </a:r>
            <a:r>
              <a:rPr lang="en-US" sz="1400" b="1" dirty="0">
                <a:latin typeface="Avenir Next LT Pro" panose="020B0504020202020204" pitchFamily="34" charset="0"/>
                <a:ea typeface="Calibri"/>
                <a:cs typeface="Times New Roman"/>
              </a:rPr>
              <a:t>Booth</a:t>
            </a:r>
            <a:r>
              <a:rPr lang="en-US" sz="1400" b="1" dirty="0">
                <a:effectLst/>
                <a:latin typeface="Avenir Next LT Pro" panose="020B0504020202020204" pitchFamily="34" charset="0"/>
                <a:ea typeface="Calibri"/>
                <a:cs typeface="Times New Roman"/>
              </a:rPr>
              <a:t> </a:t>
            </a:r>
            <a:r>
              <a:rPr lang="en-US" sz="1400" b="1" dirty="0">
                <a:latin typeface="Avenir Next LT Pro" panose="020B0504020202020204" pitchFamily="34" charset="0"/>
                <a:ea typeface="Calibri"/>
                <a:cs typeface="Times New Roman"/>
              </a:rPr>
              <a:t>Preferences</a:t>
            </a:r>
            <a:endParaRPr lang="en-US" sz="1400" dirty="0">
              <a:effectLst/>
              <a:latin typeface="Avenir Next LT Pro" panose="020B0504020202020204" pitchFamily="34" charset="0"/>
              <a:ea typeface="Calibri"/>
              <a:cs typeface="Times New Roman"/>
            </a:endParaRPr>
          </a:p>
          <a:p>
            <a:pPr>
              <a:lnSpc>
                <a:spcPct val="107000"/>
              </a:lnSpc>
              <a:spcBef>
                <a:spcPts val="0"/>
              </a:spcBef>
              <a:spcAft>
                <a:spcPts val="800"/>
              </a:spcAft>
            </a:pPr>
            <a:r>
              <a:rPr lang="en-US" sz="1400" dirty="0">
                <a:effectLst/>
                <a:latin typeface="Avenir Next LT Pro" panose="020B0504020202020204" pitchFamily="34" charset="0"/>
                <a:ea typeface="Calibri"/>
                <a:cs typeface="Times New Roman"/>
              </a:rPr>
              <a:t>Choose if a corner booth is more important than the location of the booth.</a:t>
            </a:r>
          </a:p>
          <a:p>
            <a:pPr>
              <a:lnSpc>
                <a:spcPct val="107000"/>
              </a:lnSpc>
              <a:spcBef>
                <a:spcPts val="0"/>
              </a:spcBef>
              <a:spcAft>
                <a:spcPts val="800"/>
              </a:spcAft>
            </a:pPr>
            <a:r>
              <a:rPr lang="en-US" sz="1400" dirty="0">
                <a:latin typeface="Avenir Next LT Pro" panose="020B0504020202020204" pitchFamily="34" charset="0"/>
                <a:ea typeface="Calibri"/>
                <a:cs typeface="Arial"/>
              </a:rPr>
              <a:t>Choose if the booth location is more important than being near a competitor that you selected.</a:t>
            </a:r>
          </a:p>
          <a:p>
            <a:pPr>
              <a:lnSpc>
                <a:spcPct val="107000"/>
              </a:lnSpc>
              <a:spcBef>
                <a:spcPts val="0"/>
              </a:spcBef>
              <a:spcAft>
                <a:spcPts val="800"/>
              </a:spcAft>
            </a:pPr>
            <a:r>
              <a:rPr lang="en-US" sz="1400" dirty="0">
                <a:latin typeface="Avenir Next LT Pro" panose="020B0504020202020204" pitchFamily="34" charset="0"/>
                <a:ea typeface="Calibri"/>
                <a:cs typeface="Times New Roman"/>
              </a:rPr>
              <a:t>Using the drop-down menu, you can select up to four competitors that you wish not to be near. </a:t>
            </a:r>
          </a:p>
          <a:p>
            <a:pPr>
              <a:lnSpc>
                <a:spcPct val="107000"/>
              </a:lnSpc>
              <a:spcBef>
                <a:spcPts val="0"/>
              </a:spcBef>
              <a:spcAft>
                <a:spcPts val="800"/>
              </a:spcAft>
            </a:pPr>
            <a:r>
              <a:rPr lang="en-US" sz="1400" i="1" dirty="0">
                <a:effectLst/>
                <a:latin typeface="Avenir Next LT Pro" panose="020B0504020202020204" pitchFamily="34" charset="0"/>
                <a:ea typeface="Calibri"/>
                <a:cs typeface="Times New Roman"/>
              </a:rPr>
              <a:t>The competitors you list on this application are only used for WEFTEC </a:t>
            </a:r>
            <a:r>
              <a:rPr lang="en-US" sz="1400" i="1" dirty="0">
                <a:latin typeface="Avenir Next LT Pro" panose="020B0504020202020204" pitchFamily="34" charset="0"/>
                <a:ea typeface="Calibri"/>
                <a:cs typeface="Times New Roman"/>
              </a:rPr>
              <a:t>2026</a:t>
            </a:r>
            <a:r>
              <a:rPr lang="en-US" sz="1400" i="1" dirty="0">
                <a:effectLst/>
                <a:latin typeface="Avenir Next LT Pro" panose="020B0504020202020204" pitchFamily="34" charset="0"/>
                <a:ea typeface="Calibri"/>
                <a:cs typeface="Times New Roman"/>
              </a:rPr>
              <a:t> booth space selection. If you do not see a competitor on this list that you would like to be included, email </a:t>
            </a:r>
            <a:r>
              <a:rPr lang="en-US" sz="1400" i="1" u="sng" dirty="0">
                <a:solidFill>
                  <a:srgbClr val="0563C1"/>
                </a:solidFill>
                <a:effectLst/>
                <a:latin typeface="Avenir Next LT Pro" panose="020B0504020202020204" pitchFamily="34" charset="0"/>
                <a:ea typeface="Calibri"/>
                <a:cs typeface="Times New Roman"/>
                <a:hlinkClick r:id="rId4"/>
              </a:rPr>
              <a:t>WEFTECSales@wef.org</a:t>
            </a:r>
            <a:r>
              <a:rPr lang="en-US" sz="1400" i="1" u="sng" dirty="0">
                <a:solidFill>
                  <a:srgbClr val="0563C1"/>
                </a:solidFill>
                <a:effectLst/>
                <a:latin typeface="Avenir Next LT Pro" panose="020B0504020202020204" pitchFamily="34" charset="0"/>
                <a:ea typeface="Calibri"/>
                <a:cs typeface="Times New Roman"/>
              </a:rPr>
              <a:t>,</a:t>
            </a:r>
            <a:r>
              <a:rPr lang="en-US" sz="1400" i="1" dirty="0">
                <a:effectLst/>
                <a:latin typeface="Avenir Next LT Pro" panose="020B0504020202020204" pitchFamily="34" charset="0"/>
                <a:ea typeface="Calibri"/>
                <a:cs typeface="Times New Roman"/>
              </a:rPr>
              <a:t> and WEF staff will add it to your record once your application has been submitted. </a:t>
            </a:r>
            <a:endParaRPr lang="en-US" sz="1400" i="1" dirty="0">
              <a:latin typeface="Avenir Next LT Pro" panose="020B0504020202020204" pitchFamily="34" charset="0"/>
              <a:ea typeface="Calibri"/>
              <a:cs typeface="Times New Roman"/>
            </a:endParaRPr>
          </a:p>
          <a:p>
            <a:pPr>
              <a:lnSpc>
                <a:spcPct val="107000"/>
              </a:lnSpc>
              <a:spcBef>
                <a:spcPts val="0"/>
              </a:spcBef>
              <a:spcAft>
                <a:spcPts val="800"/>
              </a:spcAft>
            </a:pPr>
            <a:endParaRPr lang="en-US" sz="12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latin typeface="Avenir Next LT Pro" panose="020B05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latin typeface="Avenir Next LT Pro" panose="020B05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latin typeface="Avenir Next LT Pro" panose="020B05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latin typeface="Avenir Next LT Pro" panose="020B05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indent="0">
              <a:buNone/>
            </a:pPr>
            <a:endParaRPr lang="en-US" dirty="0">
              <a:latin typeface="Avenir Next LT Pro" panose="020B0504020202020204" pitchFamily="34" charset="0"/>
            </a:endParaRPr>
          </a:p>
        </p:txBody>
      </p:sp>
      <p:pic>
        <p:nvPicPr>
          <p:cNvPr id="6" name="Picture 5" descr="A screenshot of a computer&#10;&#10;Description automatically generated">
            <a:extLst>
              <a:ext uri="{FF2B5EF4-FFF2-40B4-BE49-F238E27FC236}">
                <a16:creationId xmlns:a16="http://schemas.microsoft.com/office/drawing/2014/main" id="{68A85FD6-0104-34E5-8997-49893EF4BC0B}"/>
              </a:ext>
            </a:extLst>
          </p:cNvPr>
          <p:cNvPicPr>
            <a:picLocks noChangeAspect="1"/>
          </p:cNvPicPr>
          <p:nvPr/>
        </p:nvPicPr>
        <p:blipFill>
          <a:blip r:embed="rId5"/>
          <a:stretch>
            <a:fillRect/>
          </a:stretch>
        </p:blipFill>
        <p:spPr>
          <a:xfrm>
            <a:off x="9594953" y="1614853"/>
            <a:ext cx="2119539" cy="5070231"/>
          </a:xfrm>
          <a:prstGeom prst="rect">
            <a:avLst/>
          </a:prstGeom>
        </p:spPr>
      </p:pic>
      <p:sp>
        <p:nvSpPr>
          <p:cNvPr id="11" name="Arrow: Right 10">
            <a:extLst>
              <a:ext uri="{FF2B5EF4-FFF2-40B4-BE49-F238E27FC236}">
                <a16:creationId xmlns:a16="http://schemas.microsoft.com/office/drawing/2014/main" id="{A3F1C4B3-7CF8-F01B-EA87-26C6D35D491D}"/>
              </a:ext>
            </a:extLst>
          </p:cNvPr>
          <p:cNvSpPr/>
          <p:nvPr/>
        </p:nvSpPr>
        <p:spPr>
          <a:xfrm rot="21420000">
            <a:off x="5259589" y="4274433"/>
            <a:ext cx="4333109" cy="199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21" name="Picture 20" descr="A black and white sign with black text&#10;&#10;Description automatically generated">
            <a:extLst>
              <a:ext uri="{FF2B5EF4-FFF2-40B4-BE49-F238E27FC236}">
                <a16:creationId xmlns:a16="http://schemas.microsoft.com/office/drawing/2014/main" id="{8F461939-DF61-5337-28A8-24B3534C2574}"/>
              </a:ext>
            </a:extLst>
          </p:cNvPr>
          <p:cNvPicPr>
            <a:picLocks noChangeAspect="1"/>
          </p:cNvPicPr>
          <p:nvPr/>
        </p:nvPicPr>
        <p:blipFill>
          <a:blip r:embed="rId6"/>
          <a:stretch>
            <a:fillRect/>
          </a:stretch>
        </p:blipFill>
        <p:spPr>
          <a:xfrm>
            <a:off x="4991340" y="5336025"/>
            <a:ext cx="1270733" cy="397120"/>
          </a:xfrm>
          <a:prstGeom prst="rect">
            <a:avLst/>
          </a:prstGeom>
        </p:spPr>
      </p:pic>
      <p:sp>
        <p:nvSpPr>
          <p:cNvPr id="22" name="TextBox 21">
            <a:extLst>
              <a:ext uri="{FF2B5EF4-FFF2-40B4-BE49-F238E27FC236}">
                <a16:creationId xmlns:a16="http://schemas.microsoft.com/office/drawing/2014/main" id="{23BF2EF7-33E6-9451-D0F4-E7691ED2148E}"/>
              </a:ext>
            </a:extLst>
          </p:cNvPr>
          <p:cNvSpPr txBox="1"/>
          <p:nvPr/>
        </p:nvSpPr>
        <p:spPr>
          <a:xfrm>
            <a:off x="5025220" y="5877686"/>
            <a:ext cx="4027545" cy="73866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venir Next LT Pro" panose="020B0504020202020204" pitchFamily="34" charset="0"/>
                <a:ea typeface="Calibri"/>
                <a:cs typeface="Calibri"/>
              </a:rPr>
              <a:t>You can either scroll through the list of companies or type a name in the "Search Options" box</a:t>
            </a:r>
          </a:p>
        </p:txBody>
      </p:sp>
      <p:pic>
        <p:nvPicPr>
          <p:cNvPr id="10" name="Picture 9">
            <a:extLst>
              <a:ext uri="{FF2B5EF4-FFF2-40B4-BE49-F238E27FC236}">
                <a16:creationId xmlns:a16="http://schemas.microsoft.com/office/drawing/2014/main" id="{F9DB3906-5816-192A-DEE9-09AA86BE3C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3850" y="241650"/>
            <a:ext cx="3449533" cy="68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58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AC4319-D269-C6DC-92FE-B7FED575B203}"/>
              </a:ext>
            </a:extLst>
          </p:cNvPr>
          <p:cNvSpPr txBox="1"/>
          <p:nvPr/>
        </p:nvSpPr>
        <p:spPr>
          <a:xfrm>
            <a:off x="545469" y="271359"/>
            <a:ext cx="741416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34A798"/>
                </a:solidFill>
                <a:latin typeface="Poppins" panose="00000500000000000000" pitchFamily="2" charset="0"/>
                <a:cs typeface="Poppins" panose="00000500000000000000" pitchFamily="2" charset="0"/>
              </a:rPr>
              <a:t>Step 2  – </a:t>
            </a:r>
            <a:r>
              <a:rPr lang="en-US" sz="3600" b="1" dirty="0">
                <a:solidFill>
                  <a:srgbClr val="34A798"/>
                </a:solidFill>
                <a:latin typeface="Poppins" panose="00000500000000000000" pitchFamily="2" charset="0"/>
                <a:ea typeface="Calibri"/>
                <a:cs typeface="Poppins" panose="00000500000000000000" pitchFamily="2" charset="0"/>
              </a:rPr>
              <a:t>​</a:t>
            </a:r>
            <a:r>
              <a:rPr lang="en-US" sz="3600" b="1" dirty="0">
                <a:solidFill>
                  <a:srgbClr val="34A798"/>
                </a:solidFill>
                <a:latin typeface="Poppins" panose="00000500000000000000" pitchFamily="2" charset="0"/>
                <a:cs typeface="Poppins" panose="00000500000000000000" pitchFamily="2" charset="0"/>
              </a:rPr>
              <a:t>Select a Booth Size and Rate </a:t>
            </a:r>
            <a:endParaRPr lang="en-US" sz="3600" b="1" dirty="0">
              <a:solidFill>
                <a:srgbClr val="34A798"/>
              </a:solidFill>
              <a:latin typeface="Poppins" panose="00000500000000000000" pitchFamily="2" charset="0"/>
              <a:ea typeface="Calibri"/>
              <a:cs typeface="Poppins" panose="00000500000000000000" pitchFamily="2" charset="0"/>
            </a:endParaRPr>
          </a:p>
        </p:txBody>
      </p:sp>
      <p:sp>
        <p:nvSpPr>
          <p:cNvPr id="4" name="TextBox 3">
            <a:extLst>
              <a:ext uri="{FF2B5EF4-FFF2-40B4-BE49-F238E27FC236}">
                <a16:creationId xmlns:a16="http://schemas.microsoft.com/office/drawing/2014/main" id="{E96DE4D7-BE86-AA14-FDC5-324DC04CA46C}"/>
              </a:ext>
            </a:extLst>
          </p:cNvPr>
          <p:cNvSpPr txBox="1"/>
          <p:nvPr/>
        </p:nvSpPr>
        <p:spPr>
          <a:xfrm>
            <a:off x="880615" y="1564378"/>
            <a:ext cx="4797582" cy="34932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dirty="0">
                <a:latin typeface="Avenir Next LT Pro" panose="020B0504020202020204" pitchFamily="34" charset="0"/>
                <a:ea typeface="Calibri"/>
                <a:cs typeface="Calibri"/>
              </a:rPr>
              <a:t>Member Rate:  $47/sq. ft.</a:t>
            </a:r>
          </a:p>
          <a:p>
            <a:r>
              <a:rPr lang="en-US" sz="1700" dirty="0">
                <a:latin typeface="Avenir Next LT Pro" panose="020B0504020202020204" pitchFamily="34" charset="0"/>
                <a:ea typeface="Calibri"/>
                <a:cs typeface="Calibri"/>
              </a:rPr>
              <a:t>Non-Member Rate:  $55/sq. ft.</a:t>
            </a:r>
          </a:p>
          <a:p>
            <a:r>
              <a:rPr lang="en-US" sz="1700" dirty="0">
                <a:latin typeface="Avenir Next LT Pro" panose="020B0504020202020204" pitchFamily="34" charset="0"/>
                <a:ea typeface="Calibri"/>
                <a:cs typeface="Calibri"/>
              </a:rPr>
              <a:t>Plus, an additional $250 fee per corner* </a:t>
            </a:r>
          </a:p>
          <a:p>
            <a:endParaRPr lang="en-US" sz="1700" dirty="0">
              <a:latin typeface="Avenir Next LT Pro" panose="020B0504020202020204" pitchFamily="34" charset="0"/>
              <a:ea typeface="Calibri"/>
              <a:cs typeface="Calibri"/>
            </a:endParaRPr>
          </a:p>
          <a:p>
            <a:r>
              <a:rPr lang="en-US" sz="1700" i="1" dirty="0">
                <a:latin typeface="Avenir Next LT Pro" panose="020B0504020202020204" pitchFamily="34" charset="0"/>
                <a:ea typeface="Calibri"/>
                <a:cs typeface="Calibri"/>
              </a:rPr>
              <a:t>Corner fees are waived for booths 1600 sq. ft. and larger</a:t>
            </a:r>
          </a:p>
          <a:p>
            <a:endParaRPr lang="en-US" sz="1700" dirty="0">
              <a:latin typeface="Avenir Next LT Pro" panose="020B0504020202020204" pitchFamily="34" charset="0"/>
              <a:ea typeface="Calibri"/>
              <a:cs typeface="Calibri"/>
            </a:endParaRPr>
          </a:p>
          <a:p>
            <a:r>
              <a:rPr lang="en-US" sz="1700" dirty="0">
                <a:latin typeface="Avenir Next LT Pro" panose="020B0504020202020204" pitchFamily="34" charset="0"/>
                <a:ea typeface="Calibri"/>
                <a:cs typeface="Calibri"/>
              </a:rPr>
              <a:t>Membership status will be verified before assignment is made.</a:t>
            </a:r>
          </a:p>
          <a:p>
            <a:endParaRPr lang="en-US" sz="1700" dirty="0">
              <a:latin typeface="Avenir Next LT Pro" panose="020B0504020202020204" pitchFamily="34" charset="0"/>
              <a:ea typeface="Calibri"/>
              <a:cs typeface="Calibri"/>
            </a:endParaRPr>
          </a:p>
          <a:p>
            <a:r>
              <a:rPr lang="en-US" sz="1700" dirty="0">
                <a:latin typeface="Avenir Next LT Pro" panose="020B0504020202020204" pitchFamily="34" charset="0"/>
                <a:ea typeface="Calibri"/>
                <a:cs typeface="Calibri"/>
              </a:rPr>
              <a:t>For more information about Exhibitor Membership, visit </a:t>
            </a:r>
            <a:r>
              <a:rPr lang="en-US" sz="1700" dirty="0">
                <a:latin typeface="Avenir Next LT Pro" panose="020B0504020202020204" pitchFamily="34" charset="0"/>
                <a:ea typeface="Calibri"/>
                <a:cs typeface="Calibri"/>
                <a:hlinkClick r:id="rId2"/>
              </a:rPr>
              <a:t>https://www.wef.org/exhibitormembership</a:t>
            </a:r>
            <a:r>
              <a:rPr lang="en-US" sz="1700" dirty="0">
                <a:latin typeface="Avenir Next LT Pro" panose="020B0504020202020204" pitchFamily="34" charset="0"/>
                <a:ea typeface="Calibri"/>
                <a:cs typeface="Calibri"/>
              </a:rPr>
              <a:t> </a:t>
            </a:r>
          </a:p>
        </p:txBody>
      </p:sp>
      <p:pic>
        <p:nvPicPr>
          <p:cNvPr id="7" name="Picture 6" descr="A black and white sign with black text&#10;&#10;Description automatically generated">
            <a:extLst>
              <a:ext uri="{FF2B5EF4-FFF2-40B4-BE49-F238E27FC236}">
                <a16:creationId xmlns:a16="http://schemas.microsoft.com/office/drawing/2014/main" id="{F39B7B0B-9BB8-FCC0-4ABD-73EC1F320CB9}"/>
              </a:ext>
            </a:extLst>
          </p:cNvPr>
          <p:cNvPicPr>
            <a:picLocks noChangeAspect="1"/>
          </p:cNvPicPr>
          <p:nvPr/>
        </p:nvPicPr>
        <p:blipFill>
          <a:blip r:embed="rId3"/>
          <a:stretch>
            <a:fillRect/>
          </a:stretch>
        </p:blipFill>
        <p:spPr>
          <a:xfrm>
            <a:off x="716413" y="5150332"/>
            <a:ext cx="1270733" cy="397120"/>
          </a:xfrm>
          <a:prstGeom prst="rect">
            <a:avLst/>
          </a:prstGeom>
        </p:spPr>
      </p:pic>
      <p:sp>
        <p:nvSpPr>
          <p:cNvPr id="9" name="TextBox 8">
            <a:extLst>
              <a:ext uri="{FF2B5EF4-FFF2-40B4-BE49-F238E27FC236}">
                <a16:creationId xmlns:a16="http://schemas.microsoft.com/office/drawing/2014/main" id="{96BFE5C9-3AB4-4BE0-AEF1-7521BC4CE8B3}"/>
              </a:ext>
            </a:extLst>
          </p:cNvPr>
          <p:cNvSpPr txBox="1"/>
          <p:nvPr/>
        </p:nvSpPr>
        <p:spPr>
          <a:xfrm>
            <a:off x="847041" y="5547452"/>
            <a:ext cx="4864731" cy="116955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venir Next LT Pro"/>
                <a:ea typeface="Calibri"/>
                <a:cs typeface="Calibri"/>
              </a:rPr>
              <a:t>If selecting the member rate, be sure you have an </a:t>
            </a:r>
            <a:r>
              <a:rPr lang="en-US" sz="1400" b="1">
                <a:latin typeface="Avenir Next LT Pro"/>
                <a:ea typeface="Calibri"/>
                <a:cs typeface="Calibri"/>
              </a:rPr>
              <a:t>WEF Exhibitor Membership</a:t>
            </a:r>
            <a:r>
              <a:rPr lang="en-US" sz="1400">
                <a:latin typeface="Avenir Next LT Pro"/>
                <a:ea typeface="Calibri"/>
                <a:cs typeface="Calibri"/>
              </a:rPr>
              <a:t>. Only this membership category qualifies your company for the member rate. Individual, Professional and Corporate memberships do not receive the member rate for WEFTEC booth space.</a:t>
            </a:r>
            <a:endParaRPr lang="en-US">
              <a:latin typeface="Avenir Next LT Pro"/>
            </a:endParaRPr>
          </a:p>
        </p:txBody>
      </p:sp>
      <p:pic>
        <p:nvPicPr>
          <p:cNvPr id="10" name="Picture 9">
            <a:extLst>
              <a:ext uri="{FF2B5EF4-FFF2-40B4-BE49-F238E27FC236}">
                <a16:creationId xmlns:a16="http://schemas.microsoft.com/office/drawing/2014/main" id="{F3508374-FD31-1472-7456-EDFEA489557F}"/>
              </a:ext>
            </a:extLst>
          </p:cNvPr>
          <p:cNvPicPr>
            <a:picLocks noChangeAspect="1"/>
          </p:cNvPicPr>
          <p:nvPr/>
        </p:nvPicPr>
        <p:blipFill>
          <a:blip r:embed="rId4"/>
          <a:stretch>
            <a:fillRect/>
          </a:stretch>
        </p:blipFill>
        <p:spPr>
          <a:xfrm>
            <a:off x="6225095" y="934101"/>
            <a:ext cx="5966905" cy="5684536"/>
          </a:xfrm>
          <a:prstGeom prst="rect">
            <a:avLst/>
          </a:prstGeom>
        </p:spPr>
      </p:pic>
      <p:pic>
        <p:nvPicPr>
          <p:cNvPr id="11" name="Picture 10">
            <a:extLst>
              <a:ext uri="{FF2B5EF4-FFF2-40B4-BE49-F238E27FC236}">
                <a16:creationId xmlns:a16="http://schemas.microsoft.com/office/drawing/2014/main" id="{979A2DD0-1549-658F-D5A9-515F45EDF0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2957" y="271359"/>
            <a:ext cx="3449533" cy="68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196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7DFFF91-7D32-64A2-299C-1C42830418AA}"/>
              </a:ext>
            </a:extLst>
          </p:cNvPr>
          <p:cNvPicPr>
            <a:picLocks noChangeAspect="1"/>
          </p:cNvPicPr>
          <p:nvPr/>
        </p:nvPicPr>
        <p:blipFill>
          <a:blip r:embed="rId3"/>
          <a:stretch>
            <a:fillRect/>
          </a:stretch>
        </p:blipFill>
        <p:spPr>
          <a:xfrm>
            <a:off x="5814805" y="1514341"/>
            <a:ext cx="5822018" cy="3755740"/>
          </a:xfrm>
          <a:prstGeom prst="rect">
            <a:avLst/>
          </a:prstGeom>
        </p:spPr>
      </p:pic>
      <p:sp>
        <p:nvSpPr>
          <p:cNvPr id="2" name="Title 1">
            <a:extLst>
              <a:ext uri="{FF2B5EF4-FFF2-40B4-BE49-F238E27FC236}">
                <a16:creationId xmlns:a16="http://schemas.microsoft.com/office/drawing/2014/main" id="{8A7F0948-C110-E68A-09D7-8098B7721340}"/>
              </a:ext>
            </a:extLst>
          </p:cNvPr>
          <p:cNvSpPr>
            <a:spLocks noGrp="1"/>
          </p:cNvSpPr>
          <p:nvPr>
            <p:ph type="title"/>
          </p:nvPr>
        </p:nvSpPr>
        <p:spPr>
          <a:xfrm>
            <a:off x="838200" y="365126"/>
            <a:ext cx="8181975" cy="912832"/>
          </a:xfrm>
        </p:spPr>
        <p:txBody>
          <a:bodyPr>
            <a:noAutofit/>
          </a:bodyPr>
          <a:lstStyle/>
          <a:p>
            <a:r>
              <a:rPr lang="en-US" sz="3600" b="1" dirty="0">
                <a:solidFill>
                  <a:srgbClr val="34A798"/>
                </a:solidFill>
                <a:latin typeface="Poppins" panose="00000500000000000000" pitchFamily="2" charset="0"/>
                <a:cs typeface="Poppins" panose="00000500000000000000" pitchFamily="2" charset="0"/>
              </a:rPr>
              <a:t>Step 2 - Select Booth Size and Rate </a:t>
            </a:r>
            <a:r>
              <a:rPr lang="en-US" sz="2800" b="1" dirty="0">
                <a:solidFill>
                  <a:srgbClr val="34A798"/>
                </a:solidFill>
                <a:latin typeface="Poppins" panose="00000500000000000000" pitchFamily="2" charset="0"/>
                <a:cs typeface="Poppins" panose="00000500000000000000" pitchFamily="2" charset="0"/>
              </a:rPr>
              <a:t>(Continued)</a:t>
            </a:r>
          </a:p>
        </p:txBody>
      </p:sp>
      <p:sp>
        <p:nvSpPr>
          <p:cNvPr id="3" name="Content Placeholder 2">
            <a:extLst>
              <a:ext uri="{FF2B5EF4-FFF2-40B4-BE49-F238E27FC236}">
                <a16:creationId xmlns:a16="http://schemas.microsoft.com/office/drawing/2014/main" id="{7C8C4ACF-1052-3423-5830-B5C9BD60F03E}"/>
              </a:ext>
            </a:extLst>
          </p:cNvPr>
          <p:cNvSpPr>
            <a:spLocks noGrp="1"/>
          </p:cNvSpPr>
          <p:nvPr>
            <p:ph idx="1"/>
          </p:nvPr>
        </p:nvSpPr>
        <p:spPr>
          <a:xfrm>
            <a:off x="851626" y="1682628"/>
            <a:ext cx="4352925" cy="2359811"/>
          </a:xfrm>
        </p:spPr>
        <p:txBody>
          <a:bodyPr vert="horz" lIns="91440" tIns="45720" rIns="91440" bIns="45720" rtlCol="0" anchor="t">
            <a:noAutofit/>
          </a:bodyPr>
          <a:lstStyle/>
          <a:p>
            <a:pPr>
              <a:lnSpc>
                <a:spcPct val="107000"/>
              </a:lnSpc>
              <a:spcBef>
                <a:spcPts val="0"/>
              </a:spcBef>
              <a:spcAft>
                <a:spcPts val="800"/>
              </a:spcAft>
            </a:pPr>
            <a:r>
              <a:rPr lang="en-US" sz="1600" dirty="0">
                <a:effectLst/>
                <a:latin typeface="Avenir Next LT Pro" panose="020B0504020202020204" pitchFamily="34" charset="0"/>
                <a:ea typeface="Calibri"/>
                <a:cs typeface="Times New Roman"/>
              </a:rPr>
              <a:t>Select your booth size </a:t>
            </a:r>
            <a:r>
              <a:rPr lang="en-US" sz="1600" dirty="0">
                <a:latin typeface="Avenir Next LT Pro" panose="020B0504020202020204" pitchFamily="34" charset="0"/>
                <a:ea typeface="Calibri"/>
                <a:cs typeface="Times New Roman"/>
              </a:rPr>
              <a:t>and number of corners using</a:t>
            </a:r>
            <a:r>
              <a:rPr lang="en-US" sz="1600" dirty="0">
                <a:effectLst/>
                <a:latin typeface="Avenir Next LT Pro" panose="020B0504020202020204" pitchFamily="34" charset="0"/>
                <a:ea typeface="Calibri"/>
                <a:cs typeface="Times New Roman"/>
              </a:rPr>
              <a:t> the drop-down menu. </a:t>
            </a:r>
          </a:p>
          <a:p>
            <a:pPr marL="0" indent="0">
              <a:lnSpc>
                <a:spcPct val="107000"/>
              </a:lnSpc>
              <a:spcBef>
                <a:spcPts val="0"/>
              </a:spcBef>
              <a:spcAft>
                <a:spcPts val="800"/>
              </a:spcAft>
              <a:buNone/>
            </a:pPr>
            <a:r>
              <a:rPr lang="en-US" sz="800" dirty="0">
                <a:latin typeface="Avenir Next LT Pro" panose="020B0504020202020204" pitchFamily="34" charset="0"/>
                <a:ea typeface="Calibri"/>
                <a:cs typeface="Times New Roman"/>
              </a:rPr>
              <a:t> </a:t>
            </a:r>
          </a:p>
          <a:p>
            <a:pPr>
              <a:lnSpc>
                <a:spcPct val="107000"/>
              </a:lnSpc>
              <a:spcBef>
                <a:spcPts val="0"/>
              </a:spcBef>
              <a:spcAft>
                <a:spcPts val="800"/>
              </a:spcAft>
            </a:pPr>
            <a:r>
              <a:rPr lang="en-US" sz="1600">
                <a:effectLst/>
                <a:latin typeface="Avenir Next LT Pro"/>
                <a:ea typeface="Calibri"/>
                <a:cs typeface="Times New Roman"/>
              </a:rPr>
              <a:t>Then</a:t>
            </a:r>
            <a:r>
              <a:rPr lang="en-US" sz="1600">
                <a:latin typeface="Avenir Next LT Pro"/>
                <a:ea typeface="Calibri"/>
                <a:cs typeface="Times New Roman"/>
              </a:rPr>
              <a:t>,</a:t>
            </a:r>
            <a:r>
              <a:rPr lang="en-US" sz="1600">
                <a:effectLst/>
                <a:latin typeface="Avenir Next LT Pro"/>
                <a:ea typeface="Calibri"/>
                <a:cs typeface="Times New Roman"/>
              </a:rPr>
              <a:t> select your membership status (this will be verified </a:t>
            </a:r>
            <a:r>
              <a:rPr lang="en-US" sz="1600">
                <a:latin typeface="Avenir Next LT Pro"/>
                <a:ea typeface="Calibri"/>
                <a:cs typeface="Times New Roman"/>
              </a:rPr>
              <a:t>before</a:t>
            </a:r>
            <a:r>
              <a:rPr lang="en-US" sz="1600">
                <a:effectLst/>
                <a:latin typeface="Avenir Next LT Pro"/>
                <a:ea typeface="Calibri"/>
                <a:cs typeface="Times New Roman"/>
              </a:rPr>
              <a:t> </a:t>
            </a:r>
            <a:r>
              <a:rPr lang="en-US" sz="1600">
                <a:latin typeface="Avenir Next LT Pro"/>
                <a:ea typeface="Calibri"/>
                <a:cs typeface="Times New Roman"/>
              </a:rPr>
              <a:t>assignment</a:t>
            </a:r>
            <a:r>
              <a:rPr lang="en-US" sz="1600">
                <a:effectLst/>
                <a:latin typeface="Avenir Next LT Pro"/>
                <a:ea typeface="Calibri"/>
                <a:cs typeface="Times New Roman"/>
              </a:rPr>
              <a:t>). </a:t>
            </a:r>
          </a:p>
          <a:p>
            <a:pPr marL="0" indent="0">
              <a:lnSpc>
                <a:spcPct val="107000"/>
              </a:lnSpc>
              <a:spcBef>
                <a:spcPts val="0"/>
              </a:spcBef>
              <a:spcAft>
                <a:spcPts val="800"/>
              </a:spcAft>
              <a:buNone/>
            </a:pPr>
            <a:endParaRPr lang="en-US" sz="800" dirty="0">
              <a:effectLst/>
              <a:latin typeface="Avenir Next LT Pro" panose="020B0504020202020204" pitchFamily="34" charset="0"/>
              <a:ea typeface="Calibri"/>
              <a:cs typeface="Times New Roman"/>
            </a:endParaRPr>
          </a:p>
          <a:p>
            <a:pPr>
              <a:lnSpc>
                <a:spcPct val="107000"/>
              </a:lnSpc>
              <a:spcBef>
                <a:spcPts val="0"/>
              </a:spcBef>
              <a:spcAft>
                <a:spcPts val="800"/>
              </a:spcAft>
            </a:pPr>
            <a:r>
              <a:rPr lang="en-US" sz="1600" dirty="0">
                <a:latin typeface="Avenir Next LT Pro" panose="020B0504020202020204" pitchFamily="34" charset="0"/>
                <a:ea typeface="Calibri"/>
                <a:cs typeface="Times New Roman"/>
              </a:rPr>
              <a:t>The rate will automatically populate based on your selections.</a:t>
            </a:r>
          </a:p>
          <a:p>
            <a:pPr marL="0" indent="0">
              <a:lnSpc>
                <a:spcPct val="107000"/>
              </a:lnSpc>
              <a:spcBef>
                <a:spcPts val="0"/>
              </a:spcBef>
              <a:spcAft>
                <a:spcPts val="800"/>
              </a:spcAft>
              <a:buNone/>
            </a:pPr>
            <a:endParaRPr lang="en-US" sz="1600" dirty="0">
              <a:latin typeface="Avenir Next LT Pro" panose="020B0504020202020204" pitchFamily="34" charset="0"/>
              <a:ea typeface="Calibri"/>
              <a:cs typeface="Times New Roman"/>
            </a:endParaRPr>
          </a:p>
        </p:txBody>
      </p:sp>
      <p:pic>
        <p:nvPicPr>
          <p:cNvPr id="10" name="Picture 9" descr="A black and white sign with black text&#10;&#10;Description automatically generated">
            <a:extLst>
              <a:ext uri="{FF2B5EF4-FFF2-40B4-BE49-F238E27FC236}">
                <a16:creationId xmlns:a16="http://schemas.microsoft.com/office/drawing/2014/main" id="{55865CDD-5B6C-E0D2-AD1A-B908800A3C0D}"/>
              </a:ext>
            </a:extLst>
          </p:cNvPr>
          <p:cNvPicPr>
            <a:picLocks noChangeAspect="1"/>
          </p:cNvPicPr>
          <p:nvPr/>
        </p:nvPicPr>
        <p:blipFill>
          <a:blip r:embed="rId4"/>
          <a:stretch>
            <a:fillRect/>
          </a:stretch>
        </p:blipFill>
        <p:spPr>
          <a:xfrm>
            <a:off x="695550" y="4251575"/>
            <a:ext cx="1270733" cy="397120"/>
          </a:xfrm>
          <a:prstGeom prst="rect">
            <a:avLst/>
          </a:prstGeom>
        </p:spPr>
      </p:pic>
      <p:sp>
        <p:nvSpPr>
          <p:cNvPr id="12" name="TextBox 11">
            <a:extLst>
              <a:ext uri="{FF2B5EF4-FFF2-40B4-BE49-F238E27FC236}">
                <a16:creationId xmlns:a16="http://schemas.microsoft.com/office/drawing/2014/main" id="{ECD52E74-FF8E-ECF4-19D5-8F41425CE9AA}"/>
              </a:ext>
            </a:extLst>
          </p:cNvPr>
          <p:cNvSpPr txBox="1"/>
          <p:nvPr/>
        </p:nvSpPr>
        <p:spPr>
          <a:xfrm>
            <a:off x="695550" y="4663825"/>
            <a:ext cx="5119255" cy="2031325"/>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venir Next LT Pro" panose="020B0504020202020204" pitchFamily="34" charset="0"/>
              </a:rPr>
              <a:t>Corner fees are for open corners that do not butt up to another booth. </a:t>
            </a:r>
          </a:p>
          <a:p>
            <a:endParaRPr lang="en-US" sz="1400" dirty="0">
              <a:latin typeface="Avenir Next LT Pro" panose="020B0504020202020204" pitchFamily="34" charset="0"/>
              <a:ea typeface="Calibri" panose="020F0502020204030204"/>
              <a:cs typeface="Arial"/>
            </a:endParaRPr>
          </a:p>
          <a:p>
            <a:endParaRPr lang="en-US" sz="1400" dirty="0">
              <a:latin typeface="Avenir Next LT Pro" panose="020B0504020202020204" pitchFamily="34" charset="0"/>
              <a:ea typeface="Calibri" panose="020F0502020204030204"/>
              <a:cs typeface="Arial"/>
            </a:endParaRPr>
          </a:p>
          <a:p>
            <a:endParaRPr lang="en-US" sz="1400" dirty="0">
              <a:latin typeface="Avenir Next LT Pro" panose="020B0504020202020204" pitchFamily="34" charset="0"/>
            </a:endParaRPr>
          </a:p>
          <a:p>
            <a:endParaRPr lang="en-US" sz="1400" dirty="0">
              <a:latin typeface="Avenir Next LT Pro" panose="020B0504020202020204" pitchFamily="34" charset="0"/>
            </a:endParaRPr>
          </a:p>
          <a:p>
            <a:r>
              <a:rPr lang="en-US" sz="1400">
                <a:latin typeface="Avenir Next LT Pro"/>
              </a:rPr>
              <a:t>The application must be completed within one (1) hour, or the system will time out, and your information will not be saved.</a:t>
            </a:r>
            <a:r>
              <a:rPr lang="en-US" sz="1400">
                <a:latin typeface="Avenir Next LT Pro"/>
                <a:cs typeface="Arial"/>
              </a:rPr>
              <a:t>​</a:t>
            </a:r>
            <a:endParaRPr lang="en-US">
              <a:latin typeface="Avenir Next LT Pro"/>
              <a:ea typeface="Calibri"/>
              <a:cs typeface="Calibri"/>
            </a:endParaRPr>
          </a:p>
        </p:txBody>
      </p:sp>
      <p:pic>
        <p:nvPicPr>
          <p:cNvPr id="13" name="Picture 12">
            <a:extLst>
              <a:ext uri="{FF2B5EF4-FFF2-40B4-BE49-F238E27FC236}">
                <a16:creationId xmlns:a16="http://schemas.microsoft.com/office/drawing/2014/main" id="{40718752-63F2-FC5B-09C9-79143AC11D93}"/>
              </a:ext>
            </a:extLst>
          </p:cNvPr>
          <p:cNvPicPr>
            <a:picLocks noChangeAspect="1"/>
          </p:cNvPicPr>
          <p:nvPr/>
        </p:nvPicPr>
        <p:blipFill>
          <a:blip r:embed="rId5"/>
          <a:stretch>
            <a:fillRect/>
          </a:stretch>
        </p:blipFill>
        <p:spPr>
          <a:xfrm>
            <a:off x="1775551" y="5270081"/>
            <a:ext cx="2959252" cy="615982"/>
          </a:xfrm>
          <a:prstGeom prst="rect">
            <a:avLst/>
          </a:prstGeom>
        </p:spPr>
      </p:pic>
      <p:pic>
        <p:nvPicPr>
          <p:cNvPr id="7" name="Picture 6" descr="A screenshot of a website&#10;&#10;Description automatically generated">
            <a:extLst>
              <a:ext uri="{FF2B5EF4-FFF2-40B4-BE49-F238E27FC236}">
                <a16:creationId xmlns:a16="http://schemas.microsoft.com/office/drawing/2014/main" id="{7B81E413-6C1F-AD7C-2D49-34ECCCF4B80C}"/>
              </a:ext>
            </a:extLst>
          </p:cNvPr>
          <p:cNvPicPr>
            <a:picLocks noChangeAspect="1"/>
          </p:cNvPicPr>
          <p:nvPr/>
        </p:nvPicPr>
        <p:blipFill>
          <a:blip r:embed="rId6"/>
          <a:stretch>
            <a:fillRect/>
          </a:stretch>
        </p:blipFill>
        <p:spPr>
          <a:xfrm>
            <a:off x="7690825" y="4136571"/>
            <a:ext cx="1693634" cy="1601130"/>
          </a:xfrm>
          <a:prstGeom prst="rect">
            <a:avLst/>
          </a:prstGeom>
        </p:spPr>
      </p:pic>
      <p:sp>
        <p:nvSpPr>
          <p:cNvPr id="14" name="Rectangle 13">
            <a:extLst>
              <a:ext uri="{FF2B5EF4-FFF2-40B4-BE49-F238E27FC236}">
                <a16:creationId xmlns:a16="http://schemas.microsoft.com/office/drawing/2014/main" id="{FADF2E33-4E25-5676-5F02-9FBA364F5B1B}"/>
              </a:ext>
            </a:extLst>
          </p:cNvPr>
          <p:cNvSpPr/>
          <p:nvPr/>
        </p:nvSpPr>
        <p:spPr>
          <a:xfrm>
            <a:off x="5187703" y="1675077"/>
            <a:ext cx="472322" cy="12252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0033C6-61A9-61CC-9CD1-559B5688955E}"/>
              </a:ext>
            </a:extLst>
          </p:cNvPr>
          <p:cNvSpPr/>
          <p:nvPr/>
        </p:nvSpPr>
        <p:spPr>
          <a:xfrm>
            <a:off x="7351562" y="1682628"/>
            <a:ext cx="4534956" cy="780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753DE09-71CC-367B-1691-FAF73F6FEB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20860" y="365126"/>
            <a:ext cx="3449533" cy="68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884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99B3B22-EACB-D3EE-2255-28F479BB1C6C}"/>
              </a:ext>
            </a:extLst>
          </p:cNvPr>
          <p:cNvPicPr>
            <a:picLocks noChangeAspect="1"/>
          </p:cNvPicPr>
          <p:nvPr/>
        </p:nvPicPr>
        <p:blipFill>
          <a:blip r:embed="rId3"/>
          <a:srcRect r="24246"/>
          <a:stretch>
            <a:fillRect/>
          </a:stretch>
        </p:blipFill>
        <p:spPr>
          <a:xfrm>
            <a:off x="5798564" y="2289449"/>
            <a:ext cx="5857811" cy="3133436"/>
          </a:xfrm>
          <a:prstGeom prst="rect">
            <a:avLst/>
          </a:prstGeom>
        </p:spPr>
      </p:pic>
      <p:sp>
        <p:nvSpPr>
          <p:cNvPr id="6" name="TextBox 5">
            <a:extLst>
              <a:ext uri="{FF2B5EF4-FFF2-40B4-BE49-F238E27FC236}">
                <a16:creationId xmlns:a16="http://schemas.microsoft.com/office/drawing/2014/main" id="{0153318C-6B7B-F5DA-3D7B-FE64778898DF}"/>
              </a:ext>
            </a:extLst>
          </p:cNvPr>
          <p:cNvSpPr txBox="1"/>
          <p:nvPr/>
        </p:nvSpPr>
        <p:spPr>
          <a:xfrm>
            <a:off x="251257" y="148275"/>
            <a:ext cx="847621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34A798"/>
                </a:solidFill>
                <a:latin typeface="Poppins" panose="00000500000000000000" pitchFamily="2" charset="0"/>
                <a:ea typeface="Calibri"/>
                <a:cs typeface="Poppins" panose="00000500000000000000" pitchFamily="2" charset="0"/>
              </a:rPr>
              <a:t>Step 2 - Select Booth Size and Rate </a:t>
            </a:r>
          </a:p>
          <a:p>
            <a:r>
              <a:rPr lang="en-US" sz="2800" b="1" dirty="0">
                <a:solidFill>
                  <a:srgbClr val="34A798"/>
                </a:solidFill>
                <a:latin typeface="Poppins" panose="00000500000000000000" pitchFamily="2" charset="0"/>
                <a:ea typeface="Calibri"/>
                <a:cs typeface="Poppins" panose="00000500000000000000" pitchFamily="2" charset="0"/>
              </a:rPr>
              <a:t>(Continued)</a:t>
            </a:r>
            <a:r>
              <a:rPr lang="en-US" sz="2800" dirty="0">
                <a:ea typeface="Calibri"/>
                <a:cs typeface="Calibri"/>
              </a:rPr>
              <a:t>​</a:t>
            </a:r>
            <a:endParaRPr lang="en-US" dirty="0"/>
          </a:p>
        </p:txBody>
      </p:sp>
      <p:sp>
        <p:nvSpPr>
          <p:cNvPr id="8" name="TextBox 7">
            <a:extLst>
              <a:ext uri="{FF2B5EF4-FFF2-40B4-BE49-F238E27FC236}">
                <a16:creationId xmlns:a16="http://schemas.microsoft.com/office/drawing/2014/main" id="{44669075-23EF-4CB5-A792-1E2CD43F4191}"/>
              </a:ext>
            </a:extLst>
          </p:cNvPr>
          <p:cNvSpPr txBox="1"/>
          <p:nvPr/>
        </p:nvSpPr>
        <p:spPr>
          <a:xfrm>
            <a:off x="644770" y="1247508"/>
            <a:ext cx="1090246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dirty="0">
                <a:latin typeface="Avenir Next LT Pro" panose="020B0504020202020204" pitchFamily="34" charset="0"/>
                <a:ea typeface="Calibri"/>
                <a:cs typeface="Calibri"/>
              </a:rPr>
              <a:t>After selecting your booth size and rate, choose your booth size from the drop-down menu to highlight the available booth options on the floorplan. Click the preferred booths in order of preference (select 5).  Your selections will then be listed in order of preference. Click Continue when complete.  </a:t>
            </a:r>
          </a:p>
          <a:p>
            <a:endParaRPr lang="en-US" dirty="0">
              <a:ea typeface="Calibri"/>
              <a:cs typeface="Calibri"/>
            </a:endParaRPr>
          </a:p>
          <a:p>
            <a:endParaRPr lang="en-US" dirty="0">
              <a:ea typeface="Calibri"/>
              <a:cs typeface="Calibri"/>
            </a:endParaRPr>
          </a:p>
          <a:p>
            <a:endParaRPr lang="en-US" dirty="0">
              <a:ea typeface="Calibri"/>
              <a:cs typeface="Calibri"/>
            </a:endParaRPr>
          </a:p>
        </p:txBody>
      </p:sp>
      <p:pic>
        <p:nvPicPr>
          <p:cNvPr id="17" name="Picture 16" descr="A black and white sign with black text&#10;&#10;Description automatically generated">
            <a:extLst>
              <a:ext uri="{FF2B5EF4-FFF2-40B4-BE49-F238E27FC236}">
                <a16:creationId xmlns:a16="http://schemas.microsoft.com/office/drawing/2014/main" id="{23C07166-EFA0-5F51-AB12-C7E40FAA629F}"/>
              </a:ext>
            </a:extLst>
          </p:cNvPr>
          <p:cNvPicPr>
            <a:picLocks noChangeAspect="1"/>
          </p:cNvPicPr>
          <p:nvPr/>
        </p:nvPicPr>
        <p:blipFill>
          <a:blip r:embed="rId4"/>
          <a:stretch>
            <a:fillRect/>
          </a:stretch>
        </p:blipFill>
        <p:spPr>
          <a:xfrm>
            <a:off x="8009108" y="5470691"/>
            <a:ext cx="1270733" cy="397120"/>
          </a:xfrm>
          <a:prstGeom prst="rect">
            <a:avLst/>
          </a:prstGeom>
        </p:spPr>
      </p:pic>
      <p:sp>
        <p:nvSpPr>
          <p:cNvPr id="18" name="TextBox 17">
            <a:extLst>
              <a:ext uri="{FF2B5EF4-FFF2-40B4-BE49-F238E27FC236}">
                <a16:creationId xmlns:a16="http://schemas.microsoft.com/office/drawing/2014/main" id="{60EF64CE-7E15-0AAB-640F-C10CB11C5B2C}"/>
              </a:ext>
            </a:extLst>
          </p:cNvPr>
          <p:cNvSpPr txBox="1"/>
          <p:nvPr/>
        </p:nvSpPr>
        <p:spPr>
          <a:xfrm>
            <a:off x="8178650" y="5822502"/>
            <a:ext cx="3751273" cy="95410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venir Next LT Pro" panose="020B0504020202020204" pitchFamily="34" charset="0"/>
                <a:ea typeface="Calibri"/>
                <a:cs typeface="Calibri"/>
              </a:rPr>
              <a:t>You can change the order of your booth choices by dragging the arrows on the left of the list up or down which will reorder them.</a:t>
            </a:r>
          </a:p>
        </p:txBody>
      </p:sp>
      <p:cxnSp>
        <p:nvCxnSpPr>
          <p:cNvPr id="4" name="Straight Arrow Connector 3">
            <a:extLst>
              <a:ext uri="{FF2B5EF4-FFF2-40B4-BE49-F238E27FC236}">
                <a16:creationId xmlns:a16="http://schemas.microsoft.com/office/drawing/2014/main" id="{EC6F443D-1516-E7DE-A249-16B900AB1586}"/>
              </a:ext>
            </a:extLst>
          </p:cNvPr>
          <p:cNvCxnSpPr>
            <a:cxnSpLocks/>
          </p:cNvCxnSpPr>
          <p:nvPr/>
        </p:nvCxnSpPr>
        <p:spPr>
          <a:xfrm flipH="1" flipV="1">
            <a:off x="6293796" y="3706952"/>
            <a:ext cx="1670439" cy="20270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69658D4-C515-56FA-7F0A-0CB2FFF61A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4474" y="292267"/>
            <a:ext cx="3366537" cy="66519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4001E940-B49C-7062-DB77-E75B54412161}"/>
              </a:ext>
            </a:extLst>
          </p:cNvPr>
          <p:cNvPicPr>
            <a:picLocks noChangeAspect="1"/>
          </p:cNvPicPr>
          <p:nvPr/>
        </p:nvPicPr>
        <p:blipFill>
          <a:blip r:embed="rId6"/>
          <a:stretch>
            <a:fillRect/>
          </a:stretch>
        </p:blipFill>
        <p:spPr>
          <a:xfrm>
            <a:off x="359740" y="2423032"/>
            <a:ext cx="5393951" cy="2866270"/>
          </a:xfrm>
          <a:prstGeom prst="rect">
            <a:avLst/>
          </a:prstGeom>
        </p:spPr>
      </p:pic>
    </p:spTree>
    <p:extLst>
      <p:ext uri="{BB962C8B-B14F-4D97-AF65-F5344CB8AC3E}">
        <p14:creationId xmlns:p14="http://schemas.microsoft.com/office/powerpoint/2010/main" val="803971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c05cc14-3ab4-4df6-9c80-a2c349aff21e" xsi:nil="true"/>
    <db8e8bd21eba47a7874dd68c6bf8ab4c xmlns="ec05cc14-3ab4-4df6-9c80-a2c349aff21e">
      <Terms xmlns="http://schemas.microsoft.com/office/infopath/2007/PartnerControls"/>
    </db8e8bd21eba47a7874dd68c6bf8ab4c>
    <MediaLengthInSeconds xmlns="6573ce61-e4b2-439a-aef1-879b40698edb" xsi:nil="true"/>
    <lcf76f155ced4ddcb4097134ff3c332f xmlns="6573ce61-e4b2-439a-aef1-879b40698ed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87ecc5e9-320c-4d8c-a141-326ea8f36e16" ContentTypeId="0x0101" PreviousValue="false" LastSyncTimeStamp="2016-08-22T14:58:39.237Z"/>
</file>

<file path=customXml/item4.xml><?xml version="1.0" encoding="utf-8"?>
<ct:contentTypeSchema xmlns:ct="http://schemas.microsoft.com/office/2006/metadata/contentType" xmlns:ma="http://schemas.microsoft.com/office/2006/metadata/properties/metaAttributes" ct:_="" ma:_="" ma:contentTypeName="Document" ma:contentTypeID="0x010100F071408EB947D34080320942364E99BA" ma:contentTypeVersion="15" ma:contentTypeDescription="Create a new document." ma:contentTypeScope="" ma:versionID="d7b1b4a039899170c4de39a2cd847974">
  <xsd:schema xmlns:xsd="http://www.w3.org/2001/XMLSchema" xmlns:xs="http://www.w3.org/2001/XMLSchema" xmlns:p="http://schemas.microsoft.com/office/2006/metadata/properties" xmlns:ns2="ec05cc14-3ab4-4df6-9c80-a2c349aff21e" xmlns:ns3="6573ce61-e4b2-439a-aef1-879b40698edb" xmlns:ns4="186557c2-86c7-4c5c-96ab-510a0194d37d" targetNamespace="http://schemas.microsoft.com/office/2006/metadata/properties" ma:root="true" ma:fieldsID="bd683704c5d89424802d82332b9e1596" ns2:_="" ns3:_="" ns4:_="">
    <xsd:import namespace="ec05cc14-3ab4-4df6-9c80-a2c349aff21e"/>
    <xsd:import namespace="6573ce61-e4b2-439a-aef1-879b40698edb"/>
    <xsd:import namespace="186557c2-86c7-4c5c-96ab-510a0194d37d"/>
    <xsd:element name="properties">
      <xsd:complexType>
        <xsd:sequence>
          <xsd:element name="documentManagement">
            <xsd:complexType>
              <xsd:all>
                <xsd:element ref="ns2:db8e8bd21eba47a7874dd68c6bf8ab4c" minOccurs="0"/>
                <xsd:element ref="ns2:TaxCatchAll" minOccurs="0"/>
                <xsd:element ref="ns2:TaxCatchAllLabel" minOccurs="0"/>
                <xsd:element ref="ns3:MediaServiceMetadata" minOccurs="0"/>
                <xsd:element ref="ns3:MediaServiceFastMetadata" minOccurs="0"/>
                <xsd:element ref="ns3:MediaServiceSearchProperties" minOccurs="0"/>
                <xsd:element ref="ns3:MediaServiceDateTaken" minOccurs="0"/>
                <xsd:element ref="ns3:MediaLengthInSeconds" minOccurs="0"/>
                <xsd:element ref="ns3:MediaServiceLocation" minOccurs="0"/>
                <xsd:element ref="ns3:MediaServiceGenerationTime" minOccurs="0"/>
                <xsd:element ref="ns3:MediaServiceEventHashCode" minOccurs="0"/>
                <xsd:element ref="ns3:lcf76f155ced4ddcb4097134ff3c332f" minOccurs="0"/>
                <xsd:element ref="ns3:MediaServiceOCR" minOccurs="0"/>
                <xsd:element ref="ns4:SharedWithUsers" minOccurs="0"/>
                <xsd:element ref="ns4:SharedWithDetails" minOccurs="0"/>
                <xsd:element ref="ns3:MediaServiceObjectDetectorVersion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05cc14-3ab4-4df6-9c80-a2c349aff21e" elementFormDefault="qualified">
    <xsd:import namespace="http://schemas.microsoft.com/office/2006/documentManagement/types"/>
    <xsd:import namespace="http://schemas.microsoft.com/office/infopath/2007/PartnerControls"/>
    <xsd:element name="db8e8bd21eba47a7874dd68c6bf8ab4c" ma:index="8" nillable="true" ma:taxonomy="true" ma:internalName="db8e8bd21eba47a7874dd68c6bf8ab4c" ma:taxonomyFieldName="Document_x0020_Tag" ma:displayName="Document Tag" ma:default="" ma:fieldId="{db8e8bd2-1eba-47a7-874d-d68c6bf8ab4c}" ma:sspId="87ecc5e9-320c-4d8c-a141-326ea8f36e16" ma:termSetId="885fac79-ffe4-4b74-b067-060367f8ae9c"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b0781051-078a-49cf-9da2-ecb5c02c9d5b}" ma:internalName="TaxCatchAll" ma:showField="CatchAllData" ma:web="186557c2-86c7-4c5c-96ab-510a0194d37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b0781051-078a-49cf-9da2-ecb5c02c9d5b}" ma:internalName="TaxCatchAllLabel" ma:readOnly="true" ma:showField="CatchAllDataLabel" ma:web="186557c2-86c7-4c5c-96ab-510a0194d37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573ce61-e4b2-439a-aef1-879b40698ed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descrip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7ecc5e9-320c-4d8c-a141-326ea8f36e16"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6557c2-86c7-4c5c-96ab-510a0194d37d"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2E6572-D414-4048-8CAD-67A1DBAA49E7}">
  <ds:schemaRefs>
    <ds:schemaRef ds:uri="http://schemas.microsoft.com/office/2006/documentManagement/types"/>
    <ds:schemaRef ds:uri="http://purl.org/dc/dcmitype/"/>
    <ds:schemaRef ds:uri="http://purl.org/dc/terms/"/>
    <ds:schemaRef ds:uri="6573ce61-e4b2-439a-aef1-879b40698edb"/>
    <ds:schemaRef ds:uri="186557c2-86c7-4c5c-96ab-510a0194d37d"/>
    <ds:schemaRef ds:uri="ec05cc14-3ab4-4df6-9c80-a2c349aff21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DB2C31BC-AE6F-4820-ADE1-2ECB99BAE85E}">
  <ds:schemaRefs>
    <ds:schemaRef ds:uri="http://schemas.microsoft.com/sharepoint/v3/contenttype/forms"/>
  </ds:schemaRefs>
</ds:datastoreItem>
</file>

<file path=customXml/itemProps3.xml><?xml version="1.0" encoding="utf-8"?>
<ds:datastoreItem xmlns:ds="http://schemas.openxmlformats.org/officeDocument/2006/customXml" ds:itemID="{A914A1D7-5FD3-4FA5-AE58-5CD4093C3C85}">
  <ds:schemaRefs>
    <ds:schemaRef ds:uri="Microsoft.SharePoint.Taxonomy.ContentTypeSync"/>
  </ds:schemaRefs>
</ds:datastoreItem>
</file>

<file path=customXml/itemProps4.xml><?xml version="1.0" encoding="utf-8"?>
<ds:datastoreItem xmlns:ds="http://schemas.openxmlformats.org/officeDocument/2006/customXml" ds:itemID="{6D10C7F5-C53B-4699-89B5-D181C8ED72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05cc14-3ab4-4df6-9c80-a2c349aff21e"/>
    <ds:schemaRef ds:uri="6573ce61-e4b2-439a-aef1-879b40698edb"/>
    <ds:schemaRef ds:uri="186557c2-86c7-4c5c-96ab-510a0194d3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4533</TotalTime>
  <Words>1366</Words>
  <Application>Microsoft Office PowerPoint</Application>
  <PresentationFormat>Widescreen</PresentationFormat>
  <Paragraphs>145</Paragraphs>
  <Slides>15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Avenir Next LT Pro</vt:lpstr>
      <vt:lpstr>Calibri</vt:lpstr>
      <vt:lpstr>Calibri Light</vt:lpstr>
      <vt:lpstr>Poppins</vt:lpstr>
      <vt:lpstr>Office Theme</vt:lpstr>
      <vt:lpstr>PowerPoint Presentation</vt:lpstr>
      <vt:lpstr>PowerPoint Presentation</vt:lpstr>
      <vt:lpstr>Step 1 – Company Information &amp; Booth Preferences </vt:lpstr>
      <vt:lpstr>Step 1 – Company Information &amp; Booth Preferences (continued)</vt:lpstr>
      <vt:lpstr>Step 1 –  Booth Location Preferences (continued)</vt:lpstr>
      <vt:lpstr>Step 1 – Booth Preferences (continued) </vt:lpstr>
      <vt:lpstr>PowerPoint Presentation</vt:lpstr>
      <vt:lpstr>Step 2 - Select Booth Size and Rate (Continued)</vt:lpstr>
      <vt:lpstr>PowerPoint Presentation</vt:lpstr>
      <vt:lpstr>Step 3 – Packages</vt:lpstr>
      <vt:lpstr>Step 4 – Additional Advertising Items</vt:lpstr>
      <vt:lpstr>Step 5 – Confirm Order</vt:lpstr>
      <vt:lpstr>Step 6 – Payment</vt:lpstr>
      <vt:lpstr>Step 7 – Complete Order</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Booth Application Process</dc:title>
  <dc:creator>Rachelle Stefanik</dc:creator>
  <cp:lastModifiedBy>Sydney McCarthy</cp:lastModifiedBy>
  <cp:revision>5</cp:revision>
  <dcterms:created xsi:type="dcterms:W3CDTF">2022-11-29T19:48:13Z</dcterms:created>
  <dcterms:modified xsi:type="dcterms:W3CDTF">2025-11-25T17:18:29Z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0x010100F071408EB947D34080320942364E99BA</vt:lpwstr>
  </property>
  <property fmtid="{D5CDD505-2E9C-101B-9397-08002B2CF9AE}" pid="3" name="MediaServiceImageTags">
    <vt:lpwstr/>
  </property>
  <property fmtid="{D5CDD505-2E9C-101B-9397-08002B2CF9AE}" pid="4" name="Document Tag">
    <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y fmtid="{D5CDD505-2E9C-101B-9397-08002B2CF9AE}" pid="11" name="Document_x0020_Tag">
    <vt:lpwstr/>
  </property>
</Properties>
</file>